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9" r:id="rId10"/>
    <p:sldId id="281" r:id="rId11"/>
    <p:sldId id="265" r:id="rId12"/>
    <p:sldId id="266" r:id="rId13"/>
    <p:sldId id="267" r:id="rId14"/>
    <p:sldId id="278" r:id="rId15"/>
    <p:sldId id="282" r:id="rId16"/>
    <p:sldId id="283" r:id="rId17"/>
    <p:sldId id="284" r:id="rId18"/>
    <p:sldId id="286" r:id="rId19"/>
    <p:sldId id="285" r:id="rId20"/>
    <p:sldId id="270" r:id="rId21"/>
    <p:sldId id="271" r:id="rId22"/>
    <p:sldId id="272" r:id="rId23"/>
    <p:sldId id="288" r:id="rId24"/>
    <p:sldId id="289" r:id="rId25"/>
    <p:sldId id="287" r:id="rId26"/>
    <p:sldId id="290" r:id="rId27"/>
    <p:sldId id="293" r:id="rId28"/>
    <p:sldId id="295" r:id="rId29"/>
    <p:sldId id="297" r:id="rId30"/>
    <p:sldId id="296" r:id="rId31"/>
    <p:sldId id="275" r:id="rId32"/>
  </p:sldIdLst>
  <p:sldSz cx="14630400" cy="8229600"/>
  <p:notesSz cx="8229600" cy="146304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Inconsolata" pitchFamily="1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jNcyi8wP56JA7ErjLnoteH0qd4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DAD1E6"/>
    <a:srgbClr val="FF7C80"/>
    <a:srgbClr val="AB9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6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2BC95-3256-4419-963C-70AAE129FF5D}" type="doc">
      <dgm:prSet loTypeId="urn:microsoft.com/office/officeart/2005/8/layout/hList7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ID"/>
        </a:p>
      </dgm:t>
    </dgm:pt>
    <dgm:pt modelId="{10B7106B-94FD-4ABE-83B6-FE3435A7A5FD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/>
            <a:t>Data Preprocessing</a:t>
          </a:r>
          <a:endParaRPr lang="en-ID" dirty="0"/>
        </a:p>
      </dgm:t>
    </dgm:pt>
    <dgm:pt modelId="{ABF1C058-41E4-46AE-BEFC-35E8C4CE41BC}" type="parTrans" cxnId="{276C4793-EAA9-4725-B451-194FDDD83C91}">
      <dgm:prSet/>
      <dgm:spPr/>
      <dgm:t>
        <a:bodyPr/>
        <a:lstStyle/>
        <a:p>
          <a:endParaRPr lang="en-ID"/>
        </a:p>
      </dgm:t>
    </dgm:pt>
    <dgm:pt modelId="{1A743A8B-67B0-4A06-BF99-9E11E5701745}" type="sibTrans" cxnId="{276C4793-EAA9-4725-B451-194FDDD83C91}">
      <dgm:prSet/>
      <dgm:spPr/>
      <dgm:t>
        <a:bodyPr/>
        <a:lstStyle/>
        <a:p>
          <a:endParaRPr lang="en-ID"/>
        </a:p>
      </dgm:t>
    </dgm:pt>
    <dgm:pt modelId="{C6AEED36-6862-4B82-83E3-177FE39AFAE8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/>
            <a:t>Regression Analysis</a:t>
          </a:r>
          <a:endParaRPr lang="en-ID" dirty="0"/>
        </a:p>
      </dgm:t>
    </dgm:pt>
    <dgm:pt modelId="{2326D0F7-1519-4B1A-A2A1-452D6F0BC044}" type="parTrans" cxnId="{0C158A3D-EE81-481B-AE18-E48A85D169CA}">
      <dgm:prSet/>
      <dgm:spPr/>
      <dgm:t>
        <a:bodyPr/>
        <a:lstStyle/>
        <a:p>
          <a:endParaRPr lang="en-ID"/>
        </a:p>
      </dgm:t>
    </dgm:pt>
    <dgm:pt modelId="{605960FD-4532-4B11-A9D3-15BCA5942048}" type="sibTrans" cxnId="{0C158A3D-EE81-481B-AE18-E48A85D169CA}">
      <dgm:prSet/>
      <dgm:spPr/>
      <dgm:t>
        <a:bodyPr/>
        <a:lstStyle/>
        <a:p>
          <a:endParaRPr lang="en-ID"/>
        </a:p>
      </dgm:t>
    </dgm:pt>
    <dgm:pt modelId="{DD8BE8AC-386D-49E8-AA87-6306F1984982}">
      <dgm:prSet phldrT="[Text]"/>
      <dgm:spPr>
        <a:solidFill>
          <a:srgbClr val="FF7C80"/>
        </a:solidFill>
      </dgm:spPr>
      <dgm:t>
        <a:bodyPr/>
        <a:lstStyle/>
        <a:p>
          <a:r>
            <a:rPr lang="en-US" dirty="0"/>
            <a:t>Exploratory Data Analysis</a:t>
          </a:r>
          <a:endParaRPr lang="en-ID" dirty="0"/>
        </a:p>
      </dgm:t>
    </dgm:pt>
    <dgm:pt modelId="{9B3E2546-ABB9-407D-A1BC-8ED332644354}" type="sibTrans" cxnId="{CECBA375-AC53-464A-A8BF-01DBC1CF07E6}">
      <dgm:prSet/>
      <dgm:spPr/>
      <dgm:t>
        <a:bodyPr/>
        <a:lstStyle/>
        <a:p>
          <a:endParaRPr lang="en-ID"/>
        </a:p>
      </dgm:t>
    </dgm:pt>
    <dgm:pt modelId="{16CB41AB-D3D1-4BCD-A89F-358E45ECC184}" type="parTrans" cxnId="{CECBA375-AC53-464A-A8BF-01DBC1CF07E6}">
      <dgm:prSet/>
      <dgm:spPr/>
      <dgm:t>
        <a:bodyPr/>
        <a:lstStyle/>
        <a:p>
          <a:endParaRPr lang="en-ID"/>
        </a:p>
      </dgm:t>
    </dgm:pt>
    <dgm:pt modelId="{2771C54E-509A-4333-96E8-019D9381BCE7}">
      <dgm:prSet/>
      <dgm:spPr>
        <a:solidFill>
          <a:srgbClr val="FF7C80"/>
        </a:solidFill>
      </dgm:spPr>
      <dgm:t>
        <a:bodyPr/>
        <a:lstStyle/>
        <a:p>
          <a:r>
            <a:rPr lang="en-US" dirty="0"/>
            <a:t>Data Understanding</a:t>
          </a:r>
          <a:endParaRPr lang="en-ID" dirty="0"/>
        </a:p>
      </dgm:t>
    </dgm:pt>
    <dgm:pt modelId="{D205B373-9F16-40DD-8E73-E8737943754A}" type="sibTrans" cxnId="{67E38B32-6757-418D-AE87-85EB1757125C}">
      <dgm:prSet/>
      <dgm:spPr/>
      <dgm:t>
        <a:bodyPr/>
        <a:lstStyle/>
        <a:p>
          <a:endParaRPr lang="en-ID"/>
        </a:p>
      </dgm:t>
    </dgm:pt>
    <dgm:pt modelId="{B212C46A-BBB1-43C2-8C4C-5C330A16E529}" type="parTrans" cxnId="{67E38B32-6757-418D-AE87-85EB1757125C}">
      <dgm:prSet/>
      <dgm:spPr/>
      <dgm:t>
        <a:bodyPr/>
        <a:lstStyle/>
        <a:p>
          <a:endParaRPr lang="en-ID"/>
        </a:p>
      </dgm:t>
    </dgm:pt>
    <dgm:pt modelId="{A7BB5D72-7109-4C90-A948-E5B71A91FF52}">
      <dgm:prSet/>
      <dgm:spPr>
        <a:solidFill>
          <a:srgbClr val="FF7C80"/>
        </a:solidFill>
      </dgm:spPr>
      <dgm:t>
        <a:bodyPr/>
        <a:lstStyle/>
        <a:p>
          <a:r>
            <a:rPr lang="en-US" dirty="0"/>
            <a:t>Model Interpretation &amp; Recommendation</a:t>
          </a:r>
          <a:endParaRPr lang="en-ID" dirty="0"/>
        </a:p>
      </dgm:t>
    </dgm:pt>
    <dgm:pt modelId="{8A40707E-7763-4B53-B14C-1D919416BA29}" type="parTrans" cxnId="{BE3609E2-852F-4EA2-8934-5B1A434F4C28}">
      <dgm:prSet/>
      <dgm:spPr/>
      <dgm:t>
        <a:bodyPr/>
        <a:lstStyle/>
        <a:p>
          <a:endParaRPr lang="en-ID"/>
        </a:p>
      </dgm:t>
    </dgm:pt>
    <dgm:pt modelId="{4CD4C5ED-8B80-4E8C-886C-037B8FD04655}" type="sibTrans" cxnId="{BE3609E2-852F-4EA2-8934-5B1A434F4C28}">
      <dgm:prSet/>
      <dgm:spPr/>
      <dgm:t>
        <a:bodyPr/>
        <a:lstStyle/>
        <a:p>
          <a:endParaRPr lang="en-ID"/>
        </a:p>
      </dgm:t>
    </dgm:pt>
    <dgm:pt modelId="{F2408E9F-97BE-4FD1-ACCF-441A858EDE51}" type="pres">
      <dgm:prSet presAssocID="{B892BC95-3256-4419-963C-70AAE129FF5D}" presName="Name0" presStyleCnt="0">
        <dgm:presLayoutVars>
          <dgm:dir/>
          <dgm:resizeHandles val="exact"/>
        </dgm:presLayoutVars>
      </dgm:prSet>
      <dgm:spPr/>
    </dgm:pt>
    <dgm:pt modelId="{3A971A4B-6180-466D-BFBB-CB4BEB2C1CA7}" type="pres">
      <dgm:prSet presAssocID="{B892BC95-3256-4419-963C-70AAE129FF5D}" presName="fgShape" presStyleLbl="fgShp" presStyleIdx="0" presStyleCnt="1"/>
      <dgm:spPr>
        <a:prstGeom prst="rightArrow">
          <a:avLst/>
        </a:prstGeom>
        <a:gradFill flip="none" rotWithShape="0">
          <a:gsLst>
            <a:gs pos="100000">
              <a:srgbClr val="FFE2BC"/>
            </a:gs>
            <a:gs pos="25000">
              <a:srgbClr val="C1F1E8"/>
            </a:gs>
            <a:gs pos="50000">
              <a:srgbClr val="BFF6C3"/>
            </a:gs>
            <a:gs pos="75000">
              <a:srgbClr val="E7FBBD"/>
            </a:gs>
            <a:gs pos="0">
              <a:srgbClr val="C4D5EB"/>
            </a:gs>
          </a:gsLst>
          <a:lin ang="10800000" scaled="1"/>
          <a:tileRect/>
        </a:gradFill>
      </dgm:spPr>
    </dgm:pt>
    <dgm:pt modelId="{A1DC66BA-F0E6-4FC3-8A93-BEC4D05F5A87}" type="pres">
      <dgm:prSet presAssocID="{B892BC95-3256-4419-963C-70AAE129FF5D}" presName="linComp" presStyleCnt="0"/>
      <dgm:spPr/>
    </dgm:pt>
    <dgm:pt modelId="{6723CD8B-F3D5-4828-ADF2-0F43B67A9A6E}" type="pres">
      <dgm:prSet presAssocID="{2771C54E-509A-4333-96E8-019D9381BCE7}" presName="compNode" presStyleCnt="0"/>
      <dgm:spPr/>
    </dgm:pt>
    <dgm:pt modelId="{A4ACD460-5668-42B9-B74B-09F73AD77F45}" type="pres">
      <dgm:prSet presAssocID="{2771C54E-509A-4333-96E8-019D9381BCE7}" presName="bkgdShape" presStyleLbl="node1" presStyleIdx="0" presStyleCnt="5" custLinFactNeighborX="452"/>
      <dgm:spPr/>
    </dgm:pt>
    <dgm:pt modelId="{A10F847D-5048-462A-BF77-CEB36A96B5EC}" type="pres">
      <dgm:prSet presAssocID="{2771C54E-509A-4333-96E8-019D9381BCE7}" presName="nodeTx" presStyleLbl="node1" presStyleIdx="0" presStyleCnt="5">
        <dgm:presLayoutVars>
          <dgm:bulletEnabled val="1"/>
        </dgm:presLayoutVars>
      </dgm:prSet>
      <dgm:spPr/>
    </dgm:pt>
    <dgm:pt modelId="{89AD5A6F-819F-4EDC-8435-49F85E79E323}" type="pres">
      <dgm:prSet presAssocID="{2771C54E-509A-4333-96E8-019D9381BCE7}" presName="invisiNode" presStyleLbl="node1" presStyleIdx="0" presStyleCnt="5"/>
      <dgm:spPr/>
    </dgm:pt>
    <dgm:pt modelId="{AC3830E4-5331-48AA-B7B2-02F12198DFA0}" type="pres">
      <dgm:prSet presAssocID="{2771C54E-509A-4333-96E8-019D9381BCE7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 with solid fill"/>
        </a:ext>
      </dgm:extLst>
    </dgm:pt>
    <dgm:pt modelId="{42858DF5-1AA8-4C86-93B6-BA2709174C61}" type="pres">
      <dgm:prSet presAssocID="{D205B373-9F16-40DD-8E73-E8737943754A}" presName="sibTrans" presStyleLbl="sibTrans2D1" presStyleIdx="0" presStyleCnt="0"/>
      <dgm:spPr/>
    </dgm:pt>
    <dgm:pt modelId="{91065569-6CC6-47B2-A5B3-E662899C4722}" type="pres">
      <dgm:prSet presAssocID="{DD8BE8AC-386D-49E8-AA87-6306F1984982}" presName="compNode" presStyleCnt="0"/>
      <dgm:spPr/>
    </dgm:pt>
    <dgm:pt modelId="{3D29F0FE-D75A-4140-9203-E882F2626167}" type="pres">
      <dgm:prSet presAssocID="{DD8BE8AC-386D-49E8-AA87-6306F1984982}" presName="bkgdShape" presStyleLbl="node1" presStyleIdx="1" presStyleCnt="5" custLinFactNeighborX="543"/>
      <dgm:spPr/>
    </dgm:pt>
    <dgm:pt modelId="{8885AAA4-0BA8-43CC-A6F4-BADD45B08CA1}" type="pres">
      <dgm:prSet presAssocID="{DD8BE8AC-386D-49E8-AA87-6306F1984982}" presName="nodeTx" presStyleLbl="node1" presStyleIdx="1" presStyleCnt="5">
        <dgm:presLayoutVars>
          <dgm:bulletEnabled val="1"/>
        </dgm:presLayoutVars>
      </dgm:prSet>
      <dgm:spPr/>
    </dgm:pt>
    <dgm:pt modelId="{8B3D89B2-C631-4034-A584-AFABBCCC79F2}" type="pres">
      <dgm:prSet presAssocID="{DD8BE8AC-386D-49E8-AA87-6306F1984982}" presName="invisiNode" presStyleLbl="node1" presStyleIdx="1" presStyleCnt="5"/>
      <dgm:spPr/>
    </dgm:pt>
    <dgm:pt modelId="{E0A8831E-2DD6-420E-BC67-FDDFE552F043}" type="pres">
      <dgm:prSet presAssocID="{DD8BE8AC-386D-49E8-AA87-6306F1984982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40A35C52-0F01-407A-8364-B7CC6A43616E}" type="pres">
      <dgm:prSet presAssocID="{9B3E2546-ABB9-407D-A1BC-8ED332644354}" presName="sibTrans" presStyleLbl="sibTrans2D1" presStyleIdx="0" presStyleCnt="0"/>
      <dgm:spPr/>
    </dgm:pt>
    <dgm:pt modelId="{2539DC44-AC53-482E-9522-0AAD53A55CEC}" type="pres">
      <dgm:prSet presAssocID="{10B7106B-94FD-4ABE-83B6-FE3435A7A5FD}" presName="compNode" presStyleCnt="0"/>
      <dgm:spPr/>
    </dgm:pt>
    <dgm:pt modelId="{C4B6B734-3C95-4825-9BA3-6AFD6614CED1}" type="pres">
      <dgm:prSet presAssocID="{10B7106B-94FD-4ABE-83B6-FE3435A7A5FD}" presName="bkgdShape" presStyleLbl="node1" presStyleIdx="2" presStyleCnt="5" custLinFactNeighborX="543"/>
      <dgm:spPr/>
    </dgm:pt>
    <dgm:pt modelId="{68B3DF4A-F71A-423F-8DA2-3BDCE2DDDD59}" type="pres">
      <dgm:prSet presAssocID="{10B7106B-94FD-4ABE-83B6-FE3435A7A5FD}" presName="nodeTx" presStyleLbl="node1" presStyleIdx="2" presStyleCnt="5">
        <dgm:presLayoutVars>
          <dgm:bulletEnabled val="1"/>
        </dgm:presLayoutVars>
      </dgm:prSet>
      <dgm:spPr/>
    </dgm:pt>
    <dgm:pt modelId="{3186CBA1-7443-48C1-B4F9-B59FE53FAD05}" type="pres">
      <dgm:prSet presAssocID="{10B7106B-94FD-4ABE-83B6-FE3435A7A5FD}" presName="invisiNode" presStyleLbl="node1" presStyleIdx="2" presStyleCnt="5"/>
      <dgm:spPr/>
    </dgm:pt>
    <dgm:pt modelId="{6F5CDBAE-C2DF-4B6C-BACC-65E3DF824BB3}" type="pres">
      <dgm:prSet presAssocID="{10B7106B-94FD-4ABE-83B6-FE3435A7A5FD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 with solid fill"/>
        </a:ext>
      </dgm:extLst>
    </dgm:pt>
    <dgm:pt modelId="{27F952F9-9816-483E-8838-E77676ECCE46}" type="pres">
      <dgm:prSet presAssocID="{1A743A8B-67B0-4A06-BF99-9E11E5701745}" presName="sibTrans" presStyleLbl="sibTrans2D1" presStyleIdx="0" presStyleCnt="0"/>
      <dgm:spPr/>
    </dgm:pt>
    <dgm:pt modelId="{9679DD51-BAFE-4D83-A4A6-E52391E92859}" type="pres">
      <dgm:prSet presAssocID="{C6AEED36-6862-4B82-83E3-177FE39AFAE8}" presName="compNode" presStyleCnt="0"/>
      <dgm:spPr/>
    </dgm:pt>
    <dgm:pt modelId="{8262115D-FF18-47F3-81CC-2DA1B7F7A8B8}" type="pres">
      <dgm:prSet presAssocID="{C6AEED36-6862-4B82-83E3-177FE39AFAE8}" presName="bkgdShape" presStyleLbl="node1" presStyleIdx="3" presStyleCnt="5" custLinFactNeighborX="-91"/>
      <dgm:spPr/>
    </dgm:pt>
    <dgm:pt modelId="{230D12B1-EE47-44F9-B7BE-ACB6B440DEF4}" type="pres">
      <dgm:prSet presAssocID="{C6AEED36-6862-4B82-83E3-177FE39AFAE8}" presName="nodeTx" presStyleLbl="node1" presStyleIdx="3" presStyleCnt="5">
        <dgm:presLayoutVars>
          <dgm:bulletEnabled val="1"/>
        </dgm:presLayoutVars>
      </dgm:prSet>
      <dgm:spPr/>
    </dgm:pt>
    <dgm:pt modelId="{6E807C01-C920-4F1F-BCC0-A34B4BFC1B60}" type="pres">
      <dgm:prSet presAssocID="{C6AEED36-6862-4B82-83E3-177FE39AFAE8}" presName="invisiNode" presStyleLbl="node1" presStyleIdx="3" presStyleCnt="5"/>
      <dgm:spPr/>
    </dgm:pt>
    <dgm:pt modelId="{4D60FB68-00C6-41F8-98AA-8F44E7392C19}" type="pres">
      <dgm:prSet presAssocID="{C6AEED36-6862-4B82-83E3-177FE39AFAE8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A3B3DBFA-6A16-4659-BA9A-B483E1CA253A}" type="pres">
      <dgm:prSet presAssocID="{605960FD-4532-4B11-A9D3-15BCA5942048}" presName="sibTrans" presStyleLbl="sibTrans2D1" presStyleIdx="0" presStyleCnt="0"/>
      <dgm:spPr/>
    </dgm:pt>
    <dgm:pt modelId="{13AB468F-C84D-4E4C-AFED-64B9184632C8}" type="pres">
      <dgm:prSet presAssocID="{A7BB5D72-7109-4C90-A948-E5B71A91FF52}" presName="compNode" presStyleCnt="0"/>
      <dgm:spPr/>
    </dgm:pt>
    <dgm:pt modelId="{09B6D24C-E18B-41EC-A37B-BB92E0F0AEE1}" type="pres">
      <dgm:prSet presAssocID="{A7BB5D72-7109-4C90-A948-E5B71A91FF52}" presName="bkgdShape" presStyleLbl="node1" presStyleIdx="4" presStyleCnt="5"/>
      <dgm:spPr/>
    </dgm:pt>
    <dgm:pt modelId="{9A7259DC-45B2-4E9F-BC0A-7C34AB8C2F56}" type="pres">
      <dgm:prSet presAssocID="{A7BB5D72-7109-4C90-A948-E5B71A91FF52}" presName="nodeTx" presStyleLbl="node1" presStyleIdx="4" presStyleCnt="5">
        <dgm:presLayoutVars>
          <dgm:bulletEnabled val="1"/>
        </dgm:presLayoutVars>
      </dgm:prSet>
      <dgm:spPr/>
    </dgm:pt>
    <dgm:pt modelId="{BA5591A3-570D-4CA5-803E-5720A7094A63}" type="pres">
      <dgm:prSet presAssocID="{A7BB5D72-7109-4C90-A948-E5B71A91FF52}" presName="invisiNode" presStyleLbl="node1" presStyleIdx="4" presStyleCnt="5"/>
      <dgm:spPr/>
    </dgm:pt>
    <dgm:pt modelId="{DBD683EA-2852-4BD3-9E28-130B6CD92E39}" type="pres">
      <dgm:prSet presAssocID="{A7BB5D72-7109-4C90-A948-E5B71A91FF52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4000" r="-4000"/>
          </a:stretch>
        </a:blipFill>
      </dgm:spPr>
      <dgm:extLst>
        <a:ext uri="{E40237B7-FDA0-4F09-8148-C483321AD2D9}">
          <dgm14:cNvPr xmlns:dgm14="http://schemas.microsoft.com/office/drawing/2010/diagram" id="0" name="" descr="Teacher with solid fill"/>
        </a:ext>
      </dgm:extLst>
    </dgm:pt>
  </dgm:ptLst>
  <dgm:cxnLst>
    <dgm:cxn modelId="{328BE60F-3336-4B8D-899D-9E119BC4F9AE}" type="presOf" srcId="{C6AEED36-6862-4B82-83E3-177FE39AFAE8}" destId="{230D12B1-EE47-44F9-B7BE-ACB6B440DEF4}" srcOrd="1" destOrd="0" presId="urn:microsoft.com/office/officeart/2005/8/layout/hList7"/>
    <dgm:cxn modelId="{EB8A8912-FB26-4938-9CA0-5CF34F30637B}" type="presOf" srcId="{10B7106B-94FD-4ABE-83B6-FE3435A7A5FD}" destId="{C4B6B734-3C95-4825-9BA3-6AFD6614CED1}" srcOrd="0" destOrd="0" presId="urn:microsoft.com/office/officeart/2005/8/layout/hList7"/>
    <dgm:cxn modelId="{50B6622C-0C64-451D-AD07-9E0CF8D50AEE}" type="presOf" srcId="{2771C54E-509A-4333-96E8-019D9381BCE7}" destId="{A10F847D-5048-462A-BF77-CEB36A96B5EC}" srcOrd="1" destOrd="0" presId="urn:microsoft.com/office/officeart/2005/8/layout/hList7"/>
    <dgm:cxn modelId="{67E38B32-6757-418D-AE87-85EB1757125C}" srcId="{B892BC95-3256-4419-963C-70AAE129FF5D}" destId="{2771C54E-509A-4333-96E8-019D9381BCE7}" srcOrd="0" destOrd="0" parTransId="{B212C46A-BBB1-43C2-8C4C-5C330A16E529}" sibTransId="{D205B373-9F16-40DD-8E73-E8737943754A}"/>
    <dgm:cxn modelId="{0C158A3D-EE81-481B-AE18-E48A85D169CA}" srcId="{B892BC95-3256-4419-963C-70AAE129FF5D}" destId="{C6AEED36-6862-4B82-83E3-177FE39AFAE8}" srcOrd="3" destOrd="0" parTransId="{2326D0F7-1519-4B1A-A2A1-452D6F0BC044}" sibTransId="{605960FD-4532-4B11-A9D3-15BCA5942048}"/>
    <dgm:cxn modelId="{5F7D1C5C-083C-4DCB-8A6F-52D5B8380A0B}" type="presOf" srcId="{A7BB5D72-7109-4C90-A948-E5B71A91FF52}" destId="{9A7259DC-45B2-4E9F-BC0A-7C34AB8C2F56}" srcOrd="1" destOrd="0" presId="urn:microsoft.com/office/officeart/2005/8/layout/hList7"/>
    <dgm:cxn modelId="{4987584F-8B34-42A7-B244-47288D5D9671}" type="presOf" srcId="{A7BB5D72-7109-4C90-A948-E5B71A91FF52}" destId="{09B6D24C-E18B-41EC-A37B-BB92E0F0AEE1}" srcOrd="0" destOrd="0" presId="urn:microsoft.com/office/officeart/2005/8/layout/hList7"/>
    <dgm:cxn modelId="{E3566271-8FBB-43FD-B597-E497D954A364}" type="presOf" srcId="{DD8BE8AC-386D-49E8-AA87-6306F1984982}" destId="{8885AAA4-0BA8-43CC-A6F4-BADD45B08CA1}" srcOrd="1" destOrd="0" presId="urn:microsoft.com/office/officeart/2005/8/layout/hList7"/>
    <dgm:cxn modelId="{CECBA375-AC53-464A-A8BF-01DBC1CF07E6}" srcId="{B892BC95-3256-4419-963C-70AAE129FF5D}" destId="{DD8BE8AC-386D-49E8-AA87-6306F1984982}" srcOrd="1" destOrd="0" parTransId="{16CB41AB-D3D1-4BCD-A89F-358E45ECC184}" sibTransId="{9B3E2546-ABB9-407D-A1BC-8ED332644354}"/>
    <dgm:cxn modelId="{77E0198F-2729-4E0E-9F85-AE3CBA8B9E7E}" type="presOf" srcId="{DD8BE8AC-386D-49E8-AA87-6306F1984982}" destId="{3D29F0FE-D75A-4140-9203-E882F2626167}" srcOrd="0" destOrd="0" presId="urn:microsoft.com/office/officeart/2005/8/layout/hList7"/>
    <dgm:cxn modelId="{276C4793-EAA9-4725-B451-194FDDD83C91}" srcId="{B892BC95-3256-4419-963C-70AAE129FF5D}" destId="{10B7106B-94FD-4ABE-83B6-FE3435A7A5FD}" srcOrd="2" destOrd="0" parTransId="{ABF1C058-41E4-46AE-BEFC-35E8C4CE41BC}" sibTransId="{1A743A8B-67B0-4A06-BF99-9E11E5701745}"/>
    <dgm:cxn modelId="{08E8CBA9-1CB6-4409-A524-219887D463F3}" type="presOf" srcId="{1A743A8B-67B0-4A06-BF99-9E11E5701745}" destId="{27F952F9-9816-483E-8838-E77676ECCE46}" srcOrd="0" destOrd="0" presId="urn:microsoft.com/office/officeart/2005/8/layout/hList7"/>
    <dgm:cxn modelId="{C36A9DB0-9313-462A-A573-504B6273F819}" type="presOf" srcId="{9B3E2546-ABB9-407D-A1BC-8ED332644354}" destId="{40A35C52-0F01-407A-8364-B7CC6A43616E}" srcOrd="0" destOrd="0" presId="urn:microsoft.com/office/officeart/2005/8/layout/hList7"/>
    <dgm:cxn modelId="{9CDFB0D0-F0A0-474D-BFBC-CF5D8CC8D978}" type="presOf" srcId="{10B7106B-94FD-4ABE-83B6-FE3435A7A5FD}" destId="{68B3DF4A-F71A-423F-8DA2-3BDCE2DDDD59}" srcOrd="1" destOrd="0" presId="urn:microsoft.com/office/officeart/2005/8/layout/hList7"/>
    <dgm:cxn modelId="{396F96E0-1A3D-4C39-AF2A-BDC12CEC401B}" type="presOf" srcId="{B892BC95-3256-4419-963C-70AAE129FF5D}" destId="{F2408E9F-97BE-4FD1-ACCF-441A858EDE51}" srcOrd="0" destOrd="0" presId="urn:microsoft.com/office/officeart/2005/8/layout/hList7"/>
    <dgm:cxn modelId="{BE3609E2-852F-4EA2-8934-5B1A434F4C28}" srcId="{B892BC95-3256-4419-963C-70AAE129FF5D}" destId="{A7BB5D72-7109-4C90-A948-E5B71A91FF52}" srcOrd="4" destOrd="0" parTransId="{8A40707E-7763-4B53-B14C-1D919416BA29}" sibTransId="{4CD4C5ED-8B80-4E8C-886C-037B8FD04655}"/>
    <dgm:cxn modelId="{E56CDEE8-F7E9-4718-AC2D-F599AEDCDE54}" type="presOf" srcId="{D205B373-9F16-40DD-8E73-E8737943754A}" destId="{42858DF5-1AA8-4C86-93B6-BA2709174C61}" srcOrd="0" destOrd="0" presId="urn:microsoft.com/office/officeart/2005/8/layout/hList7"/>
    <dgm:cxn modelId="{1B7317F0-8D17-41DF-9AE2-A88853209360}" type="presOf" srcId="{605960FD-4532-4B11-A9D3-15BCA5942048}" destId="{A3B3DBFA-6A16-4659-BA9A-B483E1CA253A}" srcOrd="0" destOrd="0" presId="urn:microsoft.com/office/officeart/2005/8/layout/hList7"/>
    <dgm:cxn modelId="{B6F5FFF6-303E-44B5-909F-7286C4D9496F}" type="presOf" srcId="{2771C54E-509A-4333-96E8-019D9381BCE7}" destId="{A4ACD460-5668-42B9-B74B-09F73AD77F45}" srcOrd="0" destOrd="0" presId="urn:microsoft.com/office/officeart/2005/8/layout/hList7"/>
    <dgm:cxn modelId="{DD9684FF-60B6-4B9D-9426-8E152A706175}" type="presOf" srcId="{C6AEED36-6862-4B82-83E3-177FE39AFAE8}" destId="{8262115D-FF18-47F3-81CC-2DA1B7F7A8B8}" srcOrd="0" destOrd="0" presId="urn:microsoft.com/office/officeart/2005/8/layout/hList7"/>
    <dgm:cxn modelId="{E91A0E42-B783-4855-BA6C-9CE194CB4B57}" type="presParOf" srcId="{F2408E9F-97BE-4FD1-ACCF-441A858EDE51}" destId="{3A971A4B-6180-466D-BFBB-CB4BEB2C1CA7}" srcOrd="0" destOrd="0" presId="urn:microsoft.com/office/officeart/2005/8/layout/hList7"/>
    <dgm:cxn modelId="{9053FDE2-633D-4B69-9657-B6698C226C09}" type="presParOf" srcId="{F2408E9F-97BE-4FD1-ACCF-441A858EDE51}" destId="{A1DC66BA-F0E6-4FC3-8A93-BEC4D05F5A87}" srcOrd="1" destOrd="0" presId="urn:microsoft.com/office/officeart/2005/8/layout/hList7"/>
    <dgm:cxn modelId="{95AF3711-C3CF-49E7-981D-1D5601CC9072}" type="presParOf" srcId="{A1DC66BA-F0E6-4FC3-8A93-BEC4D05F5A87}" destId="{6723CD8B-F3D5-4828-ADF2-0F43B67A9A6E}" srcOrd="0" destOrd="0" presId="urn:microsoft.com/office/officeart/2005/8/layout/hList7"/>
    <dgm:cxn modelId="{5143636B-A6AC-4CA0-B111-62181737439D}" type="presParOf" srcId="{6723CD8B-F3D5-4828-ADF2-0F43B67A9A6E}" destId="{A4ACD460-5668-42B9-B74B-09F73AD77F45}" srcOrd="0" destOrd="0" presId="urn:microsoft.com/office/officeart/2005/8/layout/hList7"/>
    <dgm:cxn modelId="{BBF99B76-CF42-402D-91B9-DA850BED83E4}" type="presParOf" srcId="{6723CD8B-F3D5-4828-ADF2-0F43B67A9A6E}" destId="{A10F847D-5048-462A-BF77-CEB36A96B5EC}" srcOrd="1" destOrd="0" presId="urn:microsoft.com/office/officeart/2005/8/layout/hList7"/>
    <dgm:cxn modelId="{C6615D0C-6A04-4E5A-A979-50FB82EC3D0B}" type="presParOf" srcId="{6723CD8B-F3D5-4828-ADF2-0F43B67A9A6E}" destId="{89AD5A6F-819F-4EDC-8435-49F85E79E323}" srcOrd="2" destOrd="0" presId="urn:microsoft.com/office/officeart/2005/8/layout/hList7"/>
    <dgm:cxn modelId="{64D6E552-C672-4A90-A377-B520BB8E849F}" type="presParOf" srcId="{6723CD8B-F3D5-4828-ADF2-0F43B67A9A6E}" destId="{AC3830E4-5331-48AA-B7B2-02F12198DFA0}" srcOrd="3" destOrd="0" presId="urn:microsoft.com/office/officeart/2005/8/layout/hList7"/>
    <dgm:cxn modelId="{C967F990-DAC1-46AD-BA12-FD0AACEFC21B}" type="presParOf" srcId="{A1DC66BA-F0E6-4FC3-8A93-BEC4D05F5A87}" destId="{42858DF5-1AA8-4C86-93B6-BA2709174C61}" srcOrd="1" destOrd="0" presId="urn:microsoft.com/office/officeart/2005/8/layout/hList7"/>
    <dgm:cxn modelId="{179166DA-3B91-4FD3-BFDF-89F4F2551A56}" type="presParOf" srcId="{A1DC66BA-F0E6-4FC3-8A93-BEC4D05F5A87}" destId="{91065569-6CC6-47B2-A5B3-E662899C4722}" srcOrd="2" destOrd="0" presId="urn:microsoft.com/office/officeart/2005/8/layout/hList7"/>
    <dgm:cxn modelId="{6A6FF44D-4543-4580-A4F0-C79161E378AF}" type="presParOf" srcId="{91065569-6CC6-47B2-A5B3-E662899C4722}" destId="{3D29F0FE-D75A-4140-9203-E882F2626167}" srcOrd="0" destOrd="0" presId="urn:microsoft.com/office/officeart/2005/8/layout/hList7"/>
    <dgm:cxn modelId="{EDF2977A-6D1A-47B6-9C79-2088C0AB871A}" type="presParOf" srcId="{91065569-6CC6-47B2-A5B3-E662899C4722}" destId="{8885AAA4-0BA8-43CC-A6F4-BADD45B08CA1}" srcOrd="1" destOrd="0" presId="urn:microsoft.com/office/officeart/2005/8/layout/hList7"/>
    <dgm:cxn modelId="{0F7A8424-A9D6-447D-840E-2C180EAAC235}" type="presParOf" srcId="{91065569-6CC6-47B2-A5B3-E662899C4722}" destId="{8B3D89B2-C631-4034-A584-AFABBCCC79F2}" srcOrd="2" destOrd="0" presId="urn:microsoft.com/office/officeart/2005/8/layout/hList7"/>
    <dgm:cxn modelId="{B009CFAC-8DF7-45FA-B2B0-F0D213E44556}" type="presParOf" srcId="{91065569-6CC6-47B2-A5B3-E662899C4722}" destId="{E0A8831E-2DD6-420E-BC67-FDDFE552F043}" srcOrd="3" destOrd="0" presId="urn:microsoft.com/office/officeart/2005/8/layout/hList7"/>
    <dgm:cxn modelId="{09087A9F-8860-473C-B620-D988B4B56CF7}" type="presParOf" srcId="{A1DC66BA-F0E6-4FC3-8A93-BEC4D05F5A87}" destId="{40A35C52-0F01-407A-8364-B7CC6A43616E}" srcOrd="3" destOrd="0" presId="urn:microsoft.com/office/officeart/2005/8/layout/hList7"/>
    <dgm:cxn modelId="{6CB683D0-24E8-4BC2-AE3A-8F4C16EB5894}" type="presParOf" srcId="{A1DC66BA-F0E6-4FC3-8A93-BEC4D05F5A87}" destId="{2539DC44-AC53-482E-9522-0AAD53A55CEC}" srcOrd="4" destOrd="0" presId="urn:microsoft.com/office/officeart/2005/8/layout/hList7"/>
    <dgm:cxn modelId="{9FA7F0D9-D35F-4F27-BA00-FA4FFE53DD71}" type="presParOf" srcId="{2539DC44-AC53-482E-9522-0AAD53A55CEC}" destId="{C4B6B734-3C95-4825-9BA3-6AFD6614CED1}" srcOrd="0" destOrd="0" presId="urn:microsoft.com/office/officeart/2005/8/layout/hList7"/>
    <dgm:cxn modelId="{03717243-EFE6-4665-AFB5-3EEDE27AFFBB}" type="presParOf" srcId="{2539DC44-AC53-482E-9522-0AAD53A55CEC}" destId="{68B3DF4A-F71A-423F-8DA2-3BDCE2DDDD59}" srcOrd="1" destOrd="0" presId="urn:microsoft.com/office/officeart/2005/8/layout/hList7"/>
    <dgm:cxn modelId="{54AEF07F-B793-49DB-9DC3-850DE8E8A53A}" type="presParOf" srcId="{2539DC44-AC53-482E-9522-0AAD53A55CEC}" destId="{3186CBA1-7443-48C1-B4F9-B59FE53FAD05}" srcOrd="2" destOrd="0" presId="urn:microsoft.com/office/officeart/2005/8/layout/hList7"/>
    <dgm:cxn modelId="{12CA4C47-8B45-4374-9E5A-D78B3B7C6439}" type="presParOf" srcId="{2539DC44-AC53-482E-9522-0AAD53A55CEC}" destId="{6F5CDBAE-C2DF-4B6C-BACC-65E3DF824BB3}" srcOrd="3" destOrd="0" presId="urn:microsoft.com/office/officeart/2005/8/layout/hList7"/>
    <dgm:cxn modelId="{E411BB8E-F564-48D1-8217-84E7FBA7E41C}" type="presParOf" srcId="{A1DC66BA-F0E6-4FC3-8A93-BEC4D05F5A87}" destId="{27F952F9-9816-483E-8838-E77676ECCE46}" srcOrd="5" destOrd="0" presId="urn:microsoft.com/office/officeart/2005/8/layout/hList7"/>
    <dgm:cxn modelId="{F666D26F-52E7-4A66-81A9-8385C39F286B}" type="presParOf" srcId="{A1DC66BA-F0E6-4FC3-8A93-BEC4D05F5A87}" destId="{9679DD51-BAFE-4D83-A4A6-E52391E92859}" srcOrd="6" destOrd="0" presId="urn:microsoft.com/office/officeart/2005/8/layout/hList7"/>
    <dgm:cxn modelId="{A4E94FA8-A419-47D8-85B0-4A3B29DC9A0B}" type="presParOf" srcId="{9679DD51-BAFE-4D83-A4A6-E52391E92859}" destId="{8262115D-FF18-47F3-81CC-2DA1B7F7A8B8}" srcOrd="0" destOrd="0" presId="urn:microsoft.com/office/officeart/2005/8/layout/hList7"/>
    <dgm:cxn modelId="{941D8457-94B7-45CB-A242-BE36443E3676}" type="presParOf" srcId="{9679DD51-BAFE-4D83-A4A6-E52391E92859}" destId="{230D12B1-EE47-44F9-B7BE-ACB6B440DEF4}" srcOrd="1" destOrd="0" presId="urn:microsoft.com/office/officeart/2005/8/layout/hList7"/>
    <dgm:cxn modelId="{4B19157C-016A-4307-B61B-D5AEA96D29B8}" type="presParOf" srcId="{9679DD51-BAFE-4D83-A4A6-E52391E92859}" destId="{6E807C01-C920-4F1F-BCC0-A34B4BFC1B60}" srcOrd="2" destOrd="0" presId="urn:microsoft.com/office/officeart/2005/8/layout/hList7"/>
    <dgm:cxn modelId="{F1516BE5-86C5-409A-AC79-44DF97E6ADE0}" type="presParOf" srcId="{9679DD51-BAFE-4D83-A4A6-E52391E92859}" destId="{4D60FB68-00C6-41F8-98AA-8F44E7392C19}" srcOrd="3" destOrd="0" presId="urn:microsoft.com/office/officeart/2005/8/layout/hList7"/>
    <dgm:cxn modelId="{E2060A3D-E52A-4BAF-8F47-9C131DF16892}" type="presParOf" srcId="{A1DC66BA-F0E6-4FC3-8A93-BEC4D05F5A87}" destId="{A3B3DBFA-6A16-4659-BA9A-B483E1CA253A}" srcOrd="7" destOrd="0" presId="urn:microsoft.com/office/officeart/2005/8/layout/hList7"/>
    <dgm:cxn modelId="{A094C250-3789-4988-90BE-769A5D474007}" type="presParOf" srcId="{A1DC66BA-F0E6-4FC3-8A93-BEC4D05F5A87}" destId="{13AB468F-C84D-4E4C-AFED-64B9184632C8}" srcOrd="8" destOrd="0" presId="urn:microsoft.com/office/officeart/2005/8/layout/hList7"/>
    <dgm:cxn modelId="{13464C27-5FF5-49E2-9732-B7FC7D382514}" type="presParOf" srcId="{13AB468F-C84D-4E4C-AFED-64B9184632C8}" destId="{09B6D24C-E18B-41EC-A37B-BB92E0F0AEE1}" srcOrd="0" destOrd="0" presId="urn:microsoft.com/office/officeart/2005/8/layout/hList7"/>
    <dgm:cxn modelId="{2A8A54B0-D966-4CA4-9554-C44233846A5C}" type="presParOf" srcId="{13AB468F-C84D-4E4C-AFED-64B9184632C8}" destId="{9A7259DC-45B2-4E9F-BC0A-7C34AB8C2F56}" srcOrd="1" destOrd="0" presId="urn:microsoft.com/office/officeart/2005/8/layout/hList7"/>
    <dgm:cxn modelId="{4489E045-2E41-408A-B7D4-962005320548}" type="presParOf" srcId="{13AB468F-C84D-4E4C-AFED-64B9184632C8}" destId="{BA5591A3-570D-4CA5-803E-5720A7094A63}" srcOrd="2" destOrd="0" presId="urn:microsoft.com/office/officeart/2005/8/layout/hList7"/>
    <dgm:cxn modelId="{FFADE2AE-35F3-4394-B7D8-CEB416D0686D}" type="presParOf" srcId="{13AB468F-C84D-4E4C-AFED-64B9184632C8}" destId="{DBD683EA-2852-4BD3-9E28-130B6CD92E3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ACD460-5668-42B9-B74B-09F73AD77F45}">
      <dsp:nvSpPr>
        <dsp:cNvPr id="0" name=""/>
        <dsp:cNvSpPr/>
      </dsp:nvSpPr>
      <dsp:spPr>
        <a:xfrm>
          <a:off x="11573" y="0"/>
          <a:ext cx="2560599" cy="6502400"/>
        </a:xfrm>
        <a:prstGeom prst="roundRect">
          <a:avLst>
            <a:gd name="adj" fmla="val 10000"/>
          </a:avLst>
        </a:prstGeom>
        <a:solidFill>
          <a:srgbClr val="FF7C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Understanding</a:t>
          </a:r>
          <a:endParaRPr lang="en-ID" sz="2200" kern="1200" dirty="0"/>
        </a:p>
      </dsp:txBody>
      <dsp:txXfrm>
        <a:off x="11573" y="2600960"/>
        <a:ext cx="2560599" cy="2600960"/>
      </dsp:txXfrm>
    </dsp:sp>
    <dsp:sp modelId="{AC3830E4-5331-48AA-B7B2-02F12198DFA0}">
      <dsp:nvSpPr>
        <dsp:cNvPr id="0" name=""/>
        <dsp:cNvSpPr/>
      </dsp:nvSpPr>
      <dsp:spPr>
        <a:xfrm>
          <a:off x="197649" y="390144"/>
          <a:ext cx="2165299" cy="216529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29F0FE-D75A-4140-9203-E882F2626167}">
      <dsp:nvSpPr>
        <dsp:cNvPr id="0" name=""/>
        <dsp:cNvSpPr/>
      </dsp:nvSpPr>
      <dsp:spPr>
        <a:xfrm>
          <a:off x="2651321" y="0"/>
          <a:ext cx="2560599" cy="6502400"/>
        </a:xfrm>
        <a:prstGeom prst="roundRect">
          <a:avLst>
            <a:gd name="adj" fmla="val 10000"/>
          </a:avLst>
        </a:prstGeom>
        <a:solidFill>
          <a:srgbClr val="FF7C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Exploratory Data Analysis</a:t>
          </a:r>
          <a:endParaRPr lang="en-ID" sz="2200" kern="1200" dirty="0"/>
        </a:p>
      </dsp:txBody>
      <dsp:txXfrm>
        <a:off x="2651321" y="2600960"/>
        <a:ext cx="2560599" cy="2600960"/>
      </dsp:txXfrm>
    </dsp:sp>
    <dsp:sp modelId="{E0A8831E-2DD6-420E-BC67-FDDFE552F043}">
      <dsp:nvSpPr>
        <dsp:cNvPr id="0" name=""/>
        <dsp:cNvSpPr/>
      </dsp:nvSpPr>
      <dsp:spPr>
        <a:xfrm>
          <a:off x="2835066" y="390144"/>
          <a:ext cx="2165299" cy="216529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4B6B734-3C95-4825-9BA3-6AFD6614CED1}">
      <dsp:nvSpPr>
        <dsp:cNvPr id="0" name=""/>
        <dsp:cNvSpPr/>
      </dsp:nvSpPr>
      <dsp:spPr>
        <a:xfrm>
          <a:off x="5288738" y="0"/>
          <a:ext cx="2560599" cy="6502400"/>
        </a:xfrm>
        <a:prstGeom prst="roundRect">
          <a:avLst>
            <a:gd name="adj" fmla="val 10000"/>
          </a:avLst>
        </a:prstGeom>
        <a:solidFill>
          <a:srgbClr val="FF7C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Preprocessing</a:t>
          </a:r>
          <a:endParaRPr lang="en-ID" sz="2200" kern="1200" dirty="0"/>
        </a:p>
      </dsp:txBody>
      <dsp:txXfrm>
        <a:off x="5288738" y="2600960"/>
        <a:ext cx="2560599" cy="2600960"/>
      </dsp:txXfrm>
    </dsp:sp>
    <dsp:sp modelId="{6F5CDBAE-C2DF-4B6C-BACC-65E3DF824BB3}">
      <dsp:nvSpPr>
        <dsp:cNvPr id="0" name=""/>
        <dsp:cNvSpPr/>
      </dsp:nvSpPr>
      <dsp:spPr>
        <a:xfrm>
          <a:off x="5472483" y="390144"/>
          <a:ext cx="2165299" cy="216529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62115D-FF18-47F3-81CC-2DA1B7F7A8B8}">
      <dsp:nvSpPr>
        <dsp:cNvPr id="0" name=""/>
        <dsp:cNvSpPr/>
      </dsp:nvSpPr>
      <dsp:spPr>
        <a:xfrm>
          <a:off x="7909920" y="0"/>
          <a:ext cx="2560599" cy="6502400"/>
        </a:xfrm>
        <a:prstGeom prst="roundRect">
          <a:avLst>
            <a:gd name="adj" fmla="val 10000"/>
          </a:avLst>
        </a:prstGeom>
        <a:solidFill>
          <a:srgbClr val="FF7C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Regression Analysis</a:t>
          </a:r>
          <a:endParaRPr lang="en-ID" sz="2200" kern="1200" dirty="0"/>
        </a:p>
      </dsp:txBody>
      <dsp:txXfrm>
        <a:off x="7909920" y="2600960"/>
        <a:ext cx="2560599" cy="2600960"/>
      </dsp:txXfrm>
    </dsp:sp>
    <dsp:sp modelId="{4D60FB68-00C6-41F8-98AA-8F44E7392C19}">
      <dsp:nvSpPr>
        <dsp:cNvPr id="0" name=""/>
        <dsp:cNvSpPr/>
      </dsp:nvSpPr>
      <dsp:spPr>
        <a:xfrm>
          <a:off x="8109900" y="390144"/>
          <a:ext cx="2165299" cy="216529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B6D24C-E18B-41EC-A37B-BB92E0F0AEE1}">
      <dsp:nvSpPr>
        <dsp:cNvPr id="0" name=""/>
        <dsp:cNvSpPr/>
      </dsp:nvSpPr>
      <dsp:spPr>
        <a:xfrm>
          <a:off x="10549667" y="0"/>
          <a:ext cx="2560599" cy="6502400"/>
        </a:xfrm>
        <a:prstGeom prst="roundRect">
          <a:avLst>
            <a:gd name="adj" fmla="val 10000"/>
          </a:avLst>
        </a:prstGeom>
        <a:solidFill>
          <a:srgbClr val="FF7C8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Model Interpretation &amp; Recommendation</a:t>
          </a:r>
          <a:endParaRPr lang="en-ID" sz="2200" kern="1200" dirty="0"/>
        </a:p>
      </dsp:txBody>
      <dsp:txXfrm>
        <a:off x="10549667" y="2600960"/>
        <a:ext cx="2560599" cy="2600960"/>
      </dsp:txXfrm>
    </dsp:sp>
    <dsp:sp modelId="{DBD683EA-2852-4BD3-9E28-130B6CD92E39}">
      <dsp:nvSpPr>
        <dsp:cNvPr id="0" name=""/>
        <dsp:cNvSpPr/>
      </dsp:nvSpPr>
      <dsp:spPr>
        <a:xfrm>
          <a:off x="10747317" y="390144"/>
          <a:ext cx="2165299" cy="2165299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971A4B-6180-466D-BFBB-CB4BEB2C1CA7}">
      <dsp:nvSpPr>
        <dsp:cNvPr id="0" name=""/>
        <dsp:cNvSpPr/>
      </dsp:nvSpPr>
      <dsp:spPr>
        <a:xfrm>
          <a:off x="524410" y="5201920"/>
          <a:ext cx="12061445" cy="975360"/>
        </a:xfrm>
        <a:prstGeom prst="rightArrow">
          <a:avLst/>
        </a:prstGeom>
        <a:gradFill flip="none" rotWithShape="0">
          <a:gsLst>
            <a:gs pos="100000">
              <a:srgbClr val="FFE2BC"/>
            </a:gs>
            <a:gs pos="25000">
              <a:srgbClr val="C1F1E8"/>
            </a:gs>
            <a:gs pos="50000">
              <a:srgbClr val="BFF6C3"/>
            </a:gs>
            <a:gs pos="75000">
              <a:srgbClr val="E7FBBD"/>
            </a:gs>
            <a:gs pos="0">
              <a:srgbClr val="C4D5EB"/>
            </a:gs>
          </a:gsLst>
          <a:lin ang="108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slmt pagi kak hadi dan kk2 cm, pada kesempatan ini saya akan mempresentasikan final projek saya di bootcamp data sccience dibimbing yang berjudul airbnb listing price in san francicso.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969A861E-2EAA-B560-4B83-F4F7DC97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>
            <a:extLst>
              <a:ext uri="{FF2B5EF4-FFF2-40B4-BE49-F238E27FC236}">
                <a16:creationId xmlns:a16="http://schemas.microsoft.com/office/drawing/2014/main" id="{94BBAD58-0917-0DAA-6FBD-C517AFC856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E160E122-6D87-774C-3351-8BBD560A6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akomodasi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85C12BF3-6EF8-738E-EBE9-9FF4F0A4240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466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tipe kamar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tipe properti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lokasi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75C4902C-0136-C8D2-999F-6857948D4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>
            <a:extLst>
              <a:ext uri="{FF2B5EF4-FFF2-40B4-BE49-F238E27FC236}">
                <a16:creationId xmlns:a16="http://schemas.microsoft.com/office/drawing/2014/main" id="{CEEDD55B-9450-8FC9-7487-A6EB86181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2:notes">
            <a:extLst>
              <a:ext uri="{FF2B5EF4-FFF2-40B4-BE49-F238E27FC236}">
                <a16:creationId xmlns:a16="http://schemas.microsoft.com/office/drawing/2014/main" id="{DEB80C4D-3760-F95D-E95D-0FDC4BB41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lokasi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2:notes">
            <a:extLst>
              <a:ext uri="{FF2B5EF4-FFF2-40B4-BE49-F238E27FC236}">
                <a16:creationId xmlns:a16="http://schemas.microsoft.com/office/drawing/2014/main" id="{6C10353F-4C93-091E-38B1-C418DC5E80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8590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374CBDBE-CA4A-22EF-077B-F4E9DFBA3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>
            <a:extLst>
              <a:ext uri="{FF2B5EF4-FFF2-40B4-BE49-F238E27FC236}">
                <a16:creationId xmlns:a16="http://schemas.microsoft.com/office/drawing/2014/main" id="{B8C7A2C1-3C72-5CB8-6A35-30E8F0AFA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3:notes">
            <a:extLst>
              <a:ext uri="{FF2B5EF4-FFF2-40B4-BE49-F238E27FC236}">
                <a16:creationId xmlns:a16="http://schemas.microsoft.com/office/drawing/2014/main" id="{8FF82D1D-859D-2A7C-8350-2300B1830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rating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:notes">
            <a:extLst>
              <a:ext uri="{FF2B5EF4-FFF2-40B4-BE49-F238E27FC236}">
                <a16:creationId xmlns:a16="http://schemas.microsoft.com/office/drawing/2014/main" id="{B0590BDF-F5F6-4602-1B5C-AF9B3B25A7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83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F9B0A59E-44B7-C38B-28D5-10F07F5B2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>
            <a:extLst>
              <a:ext uri="{FF2B5EF4-FFF2-40B4-BE49-F238E27FC236}">
                <a16:creationId xmlns:a16="http://schemas.microsoft.com/office/drawing/2014/main" id="{1608C0B4-994B-4902-3C09-C10D13E68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4:notes">
            <a:extLst>
              <a:ext uri="{FF2B5EF4-FFF2-40B4-BE49-F238E27FC236}">
                <a16:creationId xmlns:a16="http://schemas.microsoft.com/office/drawing/2014/main" id="{8A545530-F2C2-191B-2068-322EFAED1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fasilitas dan harga serta rating,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>
            <a:extLst>
              <a:ext uri="{FF2B5EF4-FFF2-40B4-BE49-F238E27FC236}">
                <a16:creationId xmlns:a16="http://schemas.microsoft.com/office/drawing/2014/main" id="{F0FAB378-F02C-3FEE-AC6B-18CCE40C8C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96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FCD5C829-270C-F5DE-3279-01721F03C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>
            <a:extLst>
              <a:ext uri="{FF2B5EF4-FFF2-40B4-BE49-F238E27FC236}">
                <a16:creationId xmlns:a16="http://schemas.microsoft.com/office/drawing/2014/main" id="{7B970F04-4BFB-6780-5AE5-92CFACD49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4:notes">
            <a:extLst>
              <a:ext uri="{FF2B5EF4-FFF2-40B4-BE49-F238E27FC236}">
                <a16:creationId xmlns:a16="http://schemas.microsoft.com/office/drawing/2014/main" id="{14629750-E06C-3ADA-0B00-DA6893032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fasilitas dan harga serta rating,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>
            <a:extLst>
              <a:ext uri="{FF2B5EF4-FFF2-40B4-BE49-F238E27FC236}">
                <a16:creationId xmlns:a16="http://schemas.microsoft.com/office/drawing/2014/main" id="{82BBA78B-CFC1-118B-CB9B-EBBDC137D7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464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49EC8279-3126-E211-D0F9-F0112B418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>
            <a:extLst>
              <a:ext uri="{FF2B5EF4-FFF2-40B4-BE49-F238E27FC236}">
                <a16:creationId xmlns:a16="http://schemas.microsoft.com/office/drawing/2014/main" id="{274E658E-2A7F-CCE0-E085-AE732DA10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4:notes">
            <a:extLst>
              <a:ext uri="{FF2B5EF4-FFF2-40B4-BE49-F238E27FC236}">
                <a16:creationId xmlns:a16="http://schemas.microsoft.com/office/drawing/2014/main" id="{52272CF2-1175-5933-092C-16DB800A5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fasilitas dan harga serta rating,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>
            <a:extLst>
              <a:ext uri="{FF2B5EF4-FFF2-40B4-BE49-F238E27FC236}">
                <a16:creationId xmlns:a16="http://schemas.microsoft.com/office/drawing/2014/main" id="{279E9586-8BD4-4F79-D99F-F677CD1297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0134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38D68CE4-2F97-F2E3-2210-CFCF9BE3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>
            <a:extLst>
              <a:ext uri="{FF2B5EF4-FFF2-40B4-BE49-F238E27FC236}">
                <a16:creationId xmlns:a16="http://schemas.microsoft.com/office/drawing/2014/main" id="{8D026053-DAFD-6404-A618-A29AF60C79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14:notes">
            <a:extLst>
              <a:ext uri="{FF2B5EF4-FFF2-40B4-BE49-F238E27FC236}">
                <a16:creationId xmlns:a16="http://schemas.microsoft.com/office/drawing/2014/main" id="{B199677B-6C65-F742-1124-7DC7FF4978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fasilitas dan harga serta rating,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:notes">
            <a:extLst>
              <a:ext uri="{FF2B5EF4-FFF2-40B4-BE49-F238E27FC236}">
                <a16:creationId xmlns:a16="http://schemas.microsoft.com/office/drawing/2014/main" id="{A7F2C2FF-2DF8-B776-CB9A-7A90F303A5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326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sebelumnya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saya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jelaskan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dulu tentang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airbnb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Airbnb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platform global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penginapan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pengalaman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perjalanan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Dengan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jutaan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listings di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seluruh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dunia, Airbnb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telah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merevolusi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orang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bepergian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menemukan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tempat</a:t>
            </a:r>
            <a:r>
              <a:rPr lang="en-US" sz="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9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menginap</a:t>
            </a:r>
            <a:endParaRPr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di tahap data preprocessing, saya melakukan ..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25BC6E0F-E1A0-DA8D-A4D8-DBCDB110D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>
            <a:extLst>
              <a:ext uri="{FF2B5EF4-FFF2-40B4-BE49-F238E27FC236}">
                <a16:creationId xmlns:a16="http://schemas.microsoft.com/office/drawing/2014/main" id="{B5052FF9-6638-D346-E3EA-39FBDE8F89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6:notes">
            <a:extLst>
              <a:ext uri="{FF2B5EF4-FFF2-40B4-BE49-F238E27FC236}">
                <a16:creationId xmlns:a16="http://schemas.microsoft.com/office/drawing/2014/main" id="{70C7B98B-2FAA-AD65-6F80-E2C18B6491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tahap modeling, saya menggunakan 3 algoritma machine learning: 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:notes">
            <a:extLst>
              <a:ext uri="{FF2B5EF4-FFF2-40B4-BE49-F238E27FC236}">
                <a16:creationId xmlns:a16="http://schemas.microsoft.com/office/drawing/2014/main" id="{684A14D0-33E0-D467-04F6-ACFBC28B79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4799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>
          <a:extLst>
            <a:ext uri="{FF2B5EF4-FFF2-40B4-BE49-F238E27FC236}">
              <a16:creationId xmlns:a16="http://schemas.microsoft.com/office/drawing/2014/main" id="{CBFB0452-DE28-B7BB-EB83-035AA7B5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>
            <a:extLst>
              <a:ext uri="{FF2B5EF4-FFF2-40B4-BE49-F238E27FC236}">
                <a16:creationId xmlns:a16="http://schemas.microsoft.com/office/drawing/2014/main" id="{0AABCAB6-6D5D-F993-622F-4392FA9AEA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16:notes">
            <a:extLst>
              <a:ext uri="{FF2B5EF4-FFF2-40B4-BE49-F238E27FC236}">
                <a16:creationId xmlns:a16="http://schemas.microsoft.com/office/drawing/2014/main" id="{20F03400-B525-4132-A3FF-D60AD2E07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tahap modeling, saya menggunakan 3 algoritma machine learning: …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:notes">
            <a:extLst>
              <a:ext uri="{FF2B5EF4-FFF2-40B4-BE49-F238E27FC236}">
                <a16:creationId xmlns:a16="http://schemas.microsoft.com/office/drawing/2014/main" id="{F5403A48-759C-5B66-80E9-4F21422404F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938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tujuan analisis saya kali ini adlh untuk mengadress masalah user airbnb yaiut penyewa dan pengembang/pemilik penginapan. dimana…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workflow analisis yang saya lakukan dimulai dari DU, EDA, DP, Modeling, dan diakhiri dengan memberikan saran dan rekomendasi bisnis.</a:t>
            </a:r>
            <a:endParaRPr/>
          </a:p>
        </p:txBody>
      </p:sp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berikut deskripsi data yg saya gunakan. data ini saya ambil dari kaggle.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Pertama saya mengeksplorasi variabel target analisis saya yaitu harga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berikut adalah matriks yang menunjukkan korelasi antar variabel. disini kita bisa melihat korelasi setiap variabel prediktor terhadap harga sewa.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akomodasi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16C2D65E-CF49-9E1D-8A9C-8C21843EF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:notes">
            <a:extLst>
              <a:ext uri="{FF2B5EF4-FFF2-40B4-BE49-F238E27FC236}">
                <a16:creationId xmlns:a16="http://schemas.microsoft.com/office/drawing/2014/main" id="{1F2DE175-2FBE-ED41-C570-D6BCDD709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9:notes">
            <a:extLst>
              <a:ext uri="{FF2B5EF4-FFF2-40B4-BE49-F238E27FC236}">
                <a16:creationId xmlns:a16="http://schemas.microsoft.com/office/drawing/2014/main" id="{2DC0CE29-2813-9697-35BE-99EEADEF76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Kemudian saya mengeksplorasi hubungan antara akomodasi dan harga, insight yang saya temukan yaitu: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:notes">
            <a:extLst>
              <a:ext uri="{FF2B5EF4-FFF2-40B4-BE49-F238E27FC236}">
                <a16:creationId xmlns:a16="http://schemas.microsoft.com/office/drawing/2014/main" id="{79FD171F-A536-8FBA-C609-91A53D390D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8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2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3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3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2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2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2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2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3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 b="5625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793790" y="2673752"/>
            <a:ext cx="7366362" cy="17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 i="0" u="none" strike="noStrike" cap="non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Airbnb Listing Price</a:t>
            </a:r>
            <a:endParaRPr/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 i="0" u="none" strike="noStrike" cap="none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in San Francisco</a:t>
            </a:r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793790" y="4467828"/>
            <a:ext cx="7556421" cy="83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b="0" i="0" u="none" strike="noStrike" cap="none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Final Project Data Science Dibimbing Batch 28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CB26A4E1-6317-E2A8-832C-B4FEBB5DA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 descr="preencoded.png">
            <a:extLst>
              <a:ext uri="{FF2B5EF4-FFF2-40B4-BE49-F238E27FC236}">
                <a16:creationId xmlns:a16="http://schemas.microsoft.com/office/drawing/2014/main" id="{5791D0B5-0825-2269-4A60-80CD58A1564D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731769-5743-D602-E5A6-E2D5B2D9A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4" y="1419317"/>
            <a:ext cx="6041984" cy="4252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AA1D8-1851-73A4-4C90-8106E672D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186" y="1456896"/>
            <a:ext cx="6169307" cy="4214694"/>
          </a:xfrm>
          <a:prstGeom prst="rect">
            <a:avLst/>
          </a:prstGeom>
        </p:spPr>
      </p:pic>
      <p:sp>
        <p:nvSpPr>
          <p:cNvPr id="137" name="Google Shape;137;p9">
            <a:extLst>
              <a:ext uri="{FF2B5EF4-FFF2-40B4-BE49-F238E27FC236}">
                <a16:creationId xmlns:a16="http://schemas.microsoft.com/office/drawing/2014/main" id="{A515D582-B344-A22E-33D0-7550134B70F4}"/>
              </a:ext>
            </a:extLst>
          </p:cNvPr>
          <p:cNvSpPr/>
          <p:nvPr/>
        </p:nvSpPr>
        <p:spPr>
          <a:xfrm>
            <a:off x="682906" y="5764193"/>
            <a:ext cx="6041985" cy="13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mandi saja. Beberapa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half bathroom (hanya toilet &amp;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wastafel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)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dihitung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setengah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full bathroom.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>
            <a:extLst>
              <a:ext uri="{FF2B5EF4-FFF2-40B4-BE49-F238E27FC236}">
                <a16:creationId xmlns:a16="http://schemas.microsoft.com/office/drawing/2014/main" id="{328CD319-A619-FD65-8EF5-C82524EF5B3C}"/>
              </a:ext>
            </a:extLst>
          </p:cNvPr>
          <p:cNvSpPr/>
          <p:nvPr/>
        </p:nvSpPr>
        <p:spPr>
          <a:xfrm>
            <a:off x="7778186" y="5671596"/>
            <a:ext cx="6169308" cy="19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Pada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grafik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kenaikan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rata-rata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mulai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turun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ketika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mandi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4,5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mungkin perlu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menyimpulkan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demikian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6;p9">
            <a:extLst>
              <a:ext uri="{FF2B5EF4-FFF2-40B4-BE49-F238E27FC236}">
                <a16:creationId xmlns:a16="http://schemas.microsoft.com/office/drawing/2014/main" id="{FF832766-A04F-5AF0-2CCA-E524A48F99A5}"/>
              </a:ext>
            </a:extLst>
          </p:cNvPr>
          <p:cNvSpPr/>
          <p:nvPr/>
        </p:nvSpPr>
        <p:spPr>
          <a:xfrm>
            <a:off x="265708" y="116642"/>
            <a:ext cx="14098984" cy="121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 yang Memiliki Banyak Kamar Mandi Cenderung Mahal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Namun Jarang Ditemukan</a:t>
            </a:r>
            <a:endParaRPr lang="sv-SE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602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0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265708" y="116643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Tipe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Kamar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Merupakan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Faktor Penting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dalam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Menentukan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7774205" y="5060444"/>
            <a:ext cx="6300603" cy="292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Tipe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bersama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rentang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rendah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Sepertinya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tipe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ini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diminati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oleh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sangat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mempertimbangkan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sehingga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pemilik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tipe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bersama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perlu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menentukan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kompetitif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memenangkan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pasar</a:t>
            </a:r>
            <a:r>
              <a:rPr lang="en-US" sz="1750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lang="en-US"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endParaRPr dirty="0"/>
          </a:p>
        </p:txBody>
      </p:sp>
      <p:sp>
        <p:nvSpPr>
          <p:cNvPr id="149" name="Google Shape;149;p10"/>
          <p:cNvSpPr/>
          <p:nvPr/>
        </p:nvSpPr>
        <p:spPr>
          <a:xfrm>
            <a:off x="1393462" y="5480613"/>
            <a:ext cx="5311371" cy="256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262" y="1483148"/>
            <a:ext cx="6319769" cy="35772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/>
          <p:nvPr/>
        </p:nvSpPr>
        <p:spPr>
          <a:xfrm>
            <a:off x="918010" y="5480612"/>
            <a:ext cx="6300603" cy="250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menyewakan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seluruh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bangunan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sekaligus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tipe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dominan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persediaan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bisa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mencerminkan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tingkat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permintaan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CABFD4"/>
                </a:solidFill>
                <a:latin typeface="Fira Sans"/>
                <a:ea typeface="Fira Sans"/>
                <a:cs typeface="Fira Sans"/>
                <a:sym typeface="Fira Sans"/>
              </a:rPr>
              <a:t>Tampaknya</a:t>
            </a:r>
            <a:r>
              <a:rPr lang="en-US" sz="1750" dirty="0">
                <a:solidFill>
                  <a:srgbClr val="FFFFCC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pemiliknya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fleksibilitas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menentukan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Tentu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memberikan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pengalaman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berbeda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melalui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faktor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ulasan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lokasi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dll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 b="1" dirty="0">
              <a:solidFill>
                <a:srgbClr val="FFFFC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0457C-4A96-5064-06D5-5DBBDF700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1379" y="953569"/>
            <a:ext cx="4076513" cy="410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1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2185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/>
          <p:nvPr/>
        </p:nvSpPr>
        <p:spPr>
          <a:xfrm>
            <a:off x="265708" y="116643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Harga Sewa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Cenderung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Sedikit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Terpengaruh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oleh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Tipe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Properti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881608" y="6457777"/>
            <a:ext cx="5852089" cy="869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San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Fransisco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apartemen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rumah,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kondominium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</p:txBody>
      </p:sp>
      <p:sp>
        <p:nvSpPr>
          <p:cNvPr id="161" name="Google Shape;161;p11"/>
          <p:cNvSpPr/>
          <p:nvPr/>
        </p:nvSpPr>
        <p:spPr>
          <a:xfrm>
            <a:off x="7896704" y="6296629"/>
            <a:ext cx="6075953" cy="108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Tipe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properti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tampaknya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menunjukkan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hubungan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kurang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signifikan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FFFF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910" y="1664482"/>
            <a:ext cx="5890787" cy="415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786AD9-A54E-6199-B36B-2C08807EF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704" y="1380903"/>
            <a:ext cx="6075953" cy="47209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2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1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/>
          <p:nvPr/>
        </p:nvSpPr>
        <p:spPr>
          <a:xfrm>
            <a:off x="265708" y="116643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di Wilayah Utara &amp; area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bisnis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San Francisco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Cenderung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Lebih Mahal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/>
          <p:cNvSpPr/>
          <p:nvPr/>
        </p:nvSpPr>
        <p:spPr>
          <a:xfrm>
            <a:off x="265709" y="6504973"/>
            <a:ext cx="14260516" cy="120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Secara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garis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tidak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perbedaan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antar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lokasi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Kecuali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pada beberapa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lokasi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seperti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Sea Cliff, Financial District, Presidio, Presidio Heights, Pacific Heights, Fisherman’s Wharf, dan Russian Hill.</a:t>
            </a:r>
            <a:endParaRPr sz="1750" b="1" dirty="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74" y="1002415"/>
            <a:ext cx="14422049" cy="5502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>
          <a:extLst>
            <a:ext uri="{FF2B5EF4-FFF2-40B4-BE49-F238E27FC236}">
              <a16:creationId xmlns:a16="http://schemas.microsoft.com/office/drawing/2014/main" id="{88878E16-1A56-91CB-4A0D-77DD5A40B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2" descr="preencoded.png">
            <a:extLst>
              <a:ext uri="{FF2B5EF4-FFF2-40B4-BE49-F238E27FC236}">
                <a16:creationId xmlns:a16="http://schemas.microsoft.com/office/drawing/2014/main" id="{D2F246F6-7E97-61E5-2900-C0BF79FE0BC8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1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>
            <a:extLst>
              <a:ext uri="{FF2B5EF4-FFF2-40B4-BE49-F238E27FC236}">
                <a16:creationId xmlns:a16="http://schemas.microsoft.com/office/drawing/2014/main" id="{B4762A4A-B28C-6976-83FE-E44DFF879211}"/>
              </a:ext>
            </a:extLst>
          </p:cNvPr>
          <p:cNvSpPr/>
          <p:nvPr/>
        </p:nvSpPr>
        <p:spPr>
          <a:xfrm>
            <a:off x="265708" y="116643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di Wilayah Utara &amp; area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bisnis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San Francisco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Cenderung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Lebih Mahal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2">
            <a:extLst>
              <a:ext uri="{FF2B5EF4-FFF2-40B4-BE49-F238E27FC236}">
                <a16:creationId xmlns:a16="http://schemas.microsoft.com/office/drawing/2014/main" id="{F7E9C3C4-0AC4-EBEA-4ACC-D5991E5BB0FA}"/>
              </a:ext>
            </a:extLst>
          </p:cNvPr>
          <p:cNvSpPr/>
          <p:nvPr/>
        </p:nvSpPr>
        <p:spPr>
          <a:xfrm>
            <a:off x="553199" y="6504972"/>
            <a:ext cx="13973076" cy="1584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Lokasi-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lokasi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tersebut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dikenal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dengan </a:t>
            </a:r>
            <a:r>
              <a:rPr lang="sv-SE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tempat tinggal kelas atas dan pemandangan indah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atau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dekat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pusat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kota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berfungsi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sebagai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pusat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bisnis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wisata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utama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Calibri"/>
                <a:cs typeface="Calibri"/>
                <a:sym typeface="Fira Sans"/>
              </a:rPr>
              <a:t>.</a:t>
            </a:r>
            <a:endParaRPr sz="1750" dirty="0">
              <a:solidFill>
                <a:srgbClr val="DAD1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2">
            <a:extLst>
              <a:ext uri="{FF2B5EF4-FFF2-40B4-BE49-F238E27FC236}">
                <a16:creationId xmlns:a16="http://schemas.microsoft.com/office/drawing/2014/main" id="{C761E01C-D25E-0940-0C92-52B075BF4C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744" y="2005455"/>
            <a:ext cx="4178457" cy="410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3122C5-11C0-E2FE-30A7-D91EBCB77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99" y="1613911"/>
            <a:ext cx="9137244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64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96AEDBA0-28E3-3283-2731-88042C2EE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3" descr="preencoded.png">
            <a:extLst>
              <a:ext uri="{FF2B5EF4-FFF2-40B4-BE49-F238E27FC236}">
                <a16:creationId xmlns:a16="http://schemas.microsoft.com/office/drawing/2014/main" id="{8052E444-2A6C-4CCB-4C95-33BF3B6D56E1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3">
            <a:extLst>
              <a:ext uri="{FF2B5EF4-FFF2-40B4-BE49-F238E27FC236}">
                <a16:creationId xmlns:a16="http://schemas.microsoft.com/office/drawing/2014/main" id="{B606D3E9-F7FA-E032-741C-ACD6DA0349BF}"/>
              </a:ext>
            </a:extLst>
          </p:cNvPr>
          <p:cNvSpPr/>
          <p:nvPr/>
        </p:nvSpPr>
        <p:spPr>
          <a:xfrm>
            <a:off x="503769" y="6007262"/>
            <a:ext cx="13622863" cy="140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Jika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dilihat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rata-rata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tampaknya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baik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rating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maupun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review tidak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mempengaruhi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jika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dilihat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persebaran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datanya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beberapa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rating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tinggi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atau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review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sedikit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sangat mahal.</a:t>
            </a:r>
            <a:endParaRPr b="1" dirty="0">
              <a:solidFill>
                <a:srgbClr val="99CCFF"/>
              </a:solidFill>
            </a:endParaRPr>
          </a:p>
        </p:txBody>
      </p:sp>
      <p:sp>
        <p:nvSpPr>
          <p:cNvPr id="181" name="Google Shape;181;p13">
            <a:extLst>
              <a:ext uri="{FF2B5EF4-FFF2-40B4-BE49-F238E27FC236}">
                <a16:creationId xmlns:a16="http://schemas.microsoft.com/office/drawing/2014/main" id="{2FA58027-6949-F91C-F1D7-A34620706BAE}"/>
              </a:ext>
            </a:extLst>
          </p:cNvPr>
          <p:cNvSpPr/>
          <p:nvPr/>
        </p:nvSpPr>
        <p:spPr>
          <a:xfrm>
            <a:off x="503769" y="216568"/>
            <a:ext cx="13622863" cy="11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6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dengan Harga yang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Terlalu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Tinggi </a:t>
            </a:r>
            <a:endParaRPr sz="1100" dirty="0"/>
          </a:p>
          <a:p>
            <a:pPr marL="0" marR="0" lvl="0" indent="0" algn="ctr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6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Memiliki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Rating yang Bagus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atau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Jumlah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Review yang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Sedikit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A1AB7-F8B1-F3AD-E167-4D487EE38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69" y="1796924"/>
            <a:ext cx="6464191" cy="3920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B1EF4-B390-CE32-CD34-C6FE1C32D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439" y="1796923"/>
            <a:ext cx="6464191" cy="39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6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536654A5-4084-FD6E-F71F-70612415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 descr="preencoded.png">
            <a:extLst>
              <a:ext uri="{FF2B5EF4-FFF2-40B4-BE49-F238E27FC236}">
                <a16:creationId xmlns:a16="http://schemas.microsoft.com/office/drawing/2014/main" id="{D32E7973-6749-DC3D-D60E-5EC52A55BC96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47147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>
            <a:extLst>
              <a:ext uri="{FF2B5EF4-FFF2-40B4-BE49-F238E27FC236}">
                <a16:creationId xmlns:a16="http://schemas.microsoft.com/office/drawing/2014/main" id="{72AFCE06-2442-44CB-2422-8E1E6A0D4335}"/>
              </a:ext>
            </a:extLst>
          </p:cNvPr>
          <p:cNvSpPr/>
          <p:nvPr/>
        </p:nvSpPr>
        <p:spPr>
          <a:xfrm>
            <a:off x="5000126" y="5840773"/>
            <a:ext cx="4421540" cy="176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14">
            <a:extLst>
              <a:ext uri="{FF2B5EF4-FFF2-40B4-BE49-F238E27FC236}">
                <a16:creationId xmlns:a16="http://schemas.microsoft.com/office/drawing/2014/main" id="{3B720E9E-7F24-B218-B40F-C80B82CC613E}"/>
              </a:ext>
            </a:extLst>
          </p:cNvPr>
          <p:cNvSpPr/>
          <p:nvPr/>
        </p:nvSpPr>
        <p:spPr>
          <a:xfrm>
            <a:off x="515264" y="5710265"/>
            <a:ext cx="7171982" cy="108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Ada 101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dijumpai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seluruh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Airbnb di San Francisco. Plot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menunjukkan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10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paling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umum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disediakan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99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DD748-31B5-F9B6-D907-BD9E246B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75" y="1447337"/>
            <a:ext cx="5444557" cy="4008040"/>
          </a:xfrm>
          <a:prstGeom prst="rect">
            <a:avLst/>
          </a:prstGeom>
        </p:spPr>
      </p:pic>
      <p:sp>
        <p:nvSpPr>
          <p:cNvPr id="4" name="Google Shape;170;p12">
            <a:extLst>
              <a:ext uri="{FF2B5EF4-FFF2-40B4-BE49-F238E27FC236}">
                <a16:creationId xmlns:a16="http://schemas.microsoft.com/office/drawing/2014/main" id="{F0E3175A-3E71-4583-9A51-A9516F647758}"/>
              </a:ext>
            </a:extLst>
          </p:cNvPr>
          <p:cNvSpPr/>
          <p:nvPr/>
        </p:nvSpPr>
        <p:spPr>
          <a:xfrm>
            <a:off x="265708" y="116643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fi-FI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WiFi adalah fasilitas yang paling sering disediakan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4;p14">
            <a:extLst>
              <a:ext uri="{FF2B5EF4-FFF2-40B4-BE49-F238E27FC236}">
                <a16:creationId xmlns:a16="http://schemas.microsoft.com/office/drawing/2014/main" id="{9160423D-7F87-404D-EB29-8D17591612FD}"/>
              </a:ext>
            </a:extLst>
          </p:cNvPr>
          <p:cNvSpPr/>
          <p:nvPr/>
        </p:nvSpPr>
        <p:spPr>
          <a:xfrm>
            <a:off x="8202510" y="5585885"/>
            <a:ext cx="5444557" cy="1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Kebanyakan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menyediakan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15-19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beberapa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bahkan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menyediakan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hingga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70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99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9E488-AAE8-8FB0-B5A5-932759C6B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64" y="1493884"/>
            <a:ext cx="7202747" cy="377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6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EFB62EBC-B4E0-2608-AFE2-B87C48EC4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 descr="preencoded.png">
            <a:extLst>
              <a:ext uri="{FF2B5EF4-FFF2-40B4-BE49-F238E27FC236}">
                <a16:creationId xmlns:a16="http://schemas.microsoft.com/office/drawing/2014/main" id="{F63B944B-2877-812B-27DB-7DBFEFA15C43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12422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>
            <a:extLst>
              <a:ext uri="{FF2B5EF4-FFF2-40B4-BE49-F238E27FC236}">
                <a16:creationId xmlns:a16="http://schemas.microsoft.com/office/drawing/2014/main" id="{476DAB00-6FB4-B0A3-BDE2-C373EDF925A1}"/>
              </a:ext>
            </a:extLst>
          </p:cNvPr>
          <p:cNvSpPr/>
          <p:nvPr/>
        </p:nvSpPr>
        <p:spPr>
          <a:xfrm>
            <a:off x="5000126" y="5840773"/>
            <a:ext cx="4421540" cy="176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14">
            <a:extLst>
              <a:ext uri="{FF2B5EF4-FFF2-40B4-BE49-F238E27FC236}">
                <a16:creationId xmlns:a16="http://schemas.microsoft.com/office/drawing/2014/main" id="{88BF5DC9-DF9C-3EE9-809D-BAFBDE0E2CEB}"/>
              </a:ext>
            </a:extLst>
          </p:cNvPr>
          <p:cNvSpPr/>
          <p:nvPr/>
        </p:nvSpPr>
        <p:spPr>
          <a:xfrm>
            <a:off x="194543" y="6528122"/>
            <a:ext cx="8027936" cy="96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Heating, washer, dan hangers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umum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termasuk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paling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positif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rating</a:t>
            </a:r>
          </a:p>
        </p:txBody>
      </p:sp>
      <p:sp>
        <p:nvSpPr>
          <p:cNvPr id="4" name="Google Shape;170;p12">
            <a:extLst>
              <a:ext uri="{FF2B5EF4-FFF2-40B4-BE49-F238E27FC236}">
                <a16:creationId xmlns:a16="http://schemas.microsoft.com/office/drawing/2014/main" id="{D6335BEE-8BAA-6C07-D713-557F216203BD}"/>
              </a:ext>
            </a:extLst>
          </p:cNvPr>
          <p:cNvSpPr/>
          <p:nvPr/>
        </p:nvSpPr>
        <p:spPr>
          <a:xfrm>
            <a:off x="265708" y="116643"/>
            <a:ext cx="7202747" cy="156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Fasilitas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Sering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Umum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Bukan Berarti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Berkorelasi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Terhadap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atau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DCEAC-475E-2DF7-260D-223A28476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7" y="1812251"/>
            <a:ext cx="8324424" cy="4357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FFCBE-59A1-6F7B-97F6-CCBED7E9D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172" y="1243913"/>
            <a:ext cx="5391573" cy="354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DD73E-9B94-F679-DA85-8E20DCF54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172" y="4936079"/>
            <a:ext cx="5391573" cy="3236366"/>
          </a:xfrm>
          <a:prstGeom prst="rect">
            <a:avLst/>
          </a:prstGeom>
        </p:spPr>
      </p:pic>
      <p:sp>
        <p:nvSpPr>
          <p:cNvPr id="10" name="Google Shape;203;p14">
            <a:extLst>
              <a:ext uri="{FF2B5EF4-FFF2-40B4-BE49-F238E27FC236}">
                <a16:creationId xmlns:a16="http://schemas.microsoft.com/office/drawing/2014/main" id="{A2B55FBA-5880-8D3B-3B68-A415C356CDD3}"/>
              </a:ext>
            </a:extLst>
          </p:cNvPr>
          <p:cNvSpPr/>
          <p:nvPr/>
        </p:nvSpPr>
        <p:spPr>
          <a:xfrm>
            <a:off x="1388394" y="2464070"/>
            <a:ext cx="891810" cy="30846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3;p14">
            <a:extLst>
              <a:ext uri="{FF2B5EF4-FFF2-40B4-BE49-F238E27FC236}">
                <a16:creationId xmlns:a16="http://schemas.microsoft.com/office/drawing/2014/main" id="{0CA90597-028E-A4B8-D2A3-9BF134B5EE6C}"/>
              </a:ext>
            </a:extLst>
          </p:cNvPr>
          <p:cNvSpPr/>
          <p:nvPr/>
        </p:nvSpPr>
        <p:spPr>
          <a:xfrm>
            <a:off x="9859479" y="3220517"/>
            <a:ext cx="820986" cy="281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09;p14">
            <a:extLst>
              <a:ext uri="{FF2B5EF4-FFF2-40B4-BE49-F238E27FC236}">
                <a16:creationId xmlns:a16="http://schemas.microsoft.com/office/drawing/2014/main" id="{51EB4474-594B-9B0B-E3EE-3C21AA801BE9}"/>
              </a:ext>
            </a:extLst>
          </p:cNvPr>
          <p:cNvSpPr/>
          <p:nvPr/>
        </p:nvSpPr>
        <p:spPr>
          <a:xfrm>
            <a:off x="1365243" y="5413270"/>
            <a:ext cx="891810" cy="30846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09;p14">
            <a:extLst>
              <a:ext uri="{FF2B5EF4-FFF2-40B4-BE49-F238E27FC236}">
                <a16:creationId xmlns:a16="http://schemas.microsoft.com/office/drawing/2014/main" id="{D43F9C66-23B5-A44F-E5A7-F88EC99F55CE}"/>
              </a:ext>
            </a:extLst>
          </p:cNvPr>
          <p:cNvSpPr/>
          <p:nvPr/>
        </p:nvSpPr>
        <p:spPr>
          <a:xfrm>
            <a:off x="9843883" y="2662165"/>
            <a:ext cx="820986" cy="281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6;p14">
            <a:extLst>
              <a:ext uri="{FF2B5EF4-FFF2-40B4-BE49-F238E27FC236}">
                <a16:creationId xmlns:a16="http://schemas.microsoft.com/office/drawing/2014/main" id="{35787A3C-CDD3-94BC-7208-A206CB160A8E}"/>
              </a:ext>
            </a:extLst>
          </p:cNvPr>
          <p:cNvSpPr/>
          <p:nvPr/>
        </p:nvSpPr>
        <p:spPr>
          <a:xfrm>
            <a:off x="1376815" y="5031789"/>
            <a:ext cx="896615" cy="30846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6;p14">
            <a:extLst>
              <a:ext uri="{FF2B5EF4-FFF2-40B4-BE49-F238E27FC236}">
                <a16:creationId xmlns:a16="http://schemas.microsoft.com/office/drawing/2014/main" id="{2965F18F-151F-D36E-85E0-4B9F620D126B}"/>
              </a:ext>
            </a:extLst>
          </p:cNvPr>
          <p:cNvSpPr/>
          <p:nvPr/>
        </p:nvSpPr>
        <p:spPr>
          <a:xfrm>
            <a:off x="9855187" y="2917292"/>
            <a:ext cx="825409" cy="281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4625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D9324923-2C72-DDFD-857A-779C8DF07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 descr="preencoded.png">
            <a:extLst>
              <a:ext uri="{FF2B5EF4-FFF2-40B4-BE49-F238E27FC236}">
                <a16:creationId xmlns:a16="http://schemas.microsoft.com/office/drawing/2014/main" id="{2A6A468A-A7E3-20F1-A48E-6B23F5879CF8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12422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>
            <a:extLst>
              <a:ext uri="{FF2B5EF4-FFF2-40B4-BE49-F238E27FC236}">
                <a16:creationId xmlns:a16="http://schemas.microsoft.com/office/drawing/2014/main" id="{0AAA2169-4B55-8E10-6642-9B722AD8037C}"/>
              </a:ext>
            </a:extLst>
          </p:cNvPr>
          <p:cNvSpPr/>
          <p:nvPr/>
        </p:nvSpPr>
        <p:spPr>
          <a:xfrm>
            <a:off x="5000126" y="5840773"/>
            <a:ext cx="4421540" cy="176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170;p12">
            <a:extLst>
              <a:ext uri="{FF2B5EF4-FFF2-40B4-BE49-F238E27FC236}">
                <a16:creationId xmlns:a16="http://schemas.microsoft.com/office/drawing/2014/main" id="{D11DA747-8DE8-FD34-EE44-62FD11F12A6F}"/>
              </a:ext>
            </a:extLst>
          </p:cNvPr>
          <p:cNvSpPr/>
          <p:nvPr/>
        </p:nvSpPr>
        <p:spPr>
          <a:xfrm>
            <a:off x="265708" y="116643"/>
            <a:ext cx="7202747" cy="156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Fasilitas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Sering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Umum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Bukan Berarti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Berkorelasi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Terhadap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atau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078BF-9227-CE13-E006-C02D61F9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7" y="1812251"/>
            <a:ext cx="8324424" cy="4357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FC3230-3713-546B-1F15-9587602F7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172" y="1243913"/>
            <a:ext cx="5391573" cy="354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8AC01-F8C3-4D34-FDDA-219825E237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172" y="4936079"/>
            <a:ext cx="5391573" cy="3236366"/>
          </a:xfrm>
          <a:prstGeom prst="rect">
            <a:avLst/>
          </a:prstGeom>
        </p:spPr>
      </p:pic>
      <p:sp>
        <p:nvSpPr>
          <p:cNvPr id="10" name="Google Shape;203;p14">
            <a:extLst>
              <a:ext uri="{FF2B5EF4-FFF2-40B4-BE49-F238E27FC236}">
                <a16:creationId xmlns:a16="http://schemas.microsoft.com/office/drawing/2014/main" id="{BF31E323-14C0-D8D6-CBEA-F9A8359F6C2D}"/>
              </a:ext>
            </a:extLst>
          </p:cNvPr>
          <p:cNvSpPr/>
          <p:nvPr/>
        </p:nvSpPr>
        <p:spPr>
          <a:xfrm>
            <a:off x="1770926" y="3948144"/>
            <a:ext cx="502503" cy="25427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03;p14">
            <a:extLst>
              <a:ext uri="{FF2B5EF4-FFF2-40B4-BE49-F238E27FC236}">
                <a16:creationId xmlns:a16="http://schemas.microsoft.com/office/drawing/2014/main" id="{6D554E80-8ECD-4825-9ADF-D365634D3B05}"/>
              </a:ext>
            </a:extLst>
          </p:cNvPr>
          <p:cNvSpPr/>
          <p:nvPr/>
        </p:nvSpPr>
        <p:spPr>
          <a:xfrm>
            <a:off x="10521387" y="5721737"/>
            <a:ext cx="497712" cy="21607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6;p14">
            <a:extLst>
              <a:ext uri="{FF2B5EF4-FFF2-40B4-BE49-F238E27FC236}">
                <a16:creationId xmlns:a16="http://schemas.microsoft.com/office/drawing/2014/main" id="{F346FC29-8687-420C-A313-F9544C6A2C9A}"/>
              </a:ext>
            </a:extLst>
          </p:cNvPr>
          <p:cNvSpPr/>
          <p:nvPr/>
        </p:nvSpPr>
        <p:spPr>
          <a:xfrm>
            <a:off x="1376815" y="5031789"/>
            <a:ext cx="896615" cy="30846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6;p14">
            <a:extLst>
              <a:ext uri="{FF2B5EF4-FFF2-40B4-BE49-F238E27FC236}">
                <a16:creationId xmlns:a16="http://schemas.microsoft.com/office/drawing/2014/main" id="{D9F61E36-E440-199B-4C96-6D9AAAD62B0A}"/>
              </a:ext>
            </a:extLst>
          </p:cNvPr>
          <p:cNvSpPr/>
          <p:nvPr/>
        </p:nvSpPr>
        <p:spPr>
          <a:xfrm>
            <a:off x="10301468" y="6459150"/>
            <a:ext cx="680071" cy="26432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4;p14">
            <a:extLst>
              <a:ext uri="{FF2B5EF4-FFF2-40B4-BE49-F238E27FC236}">
                <a16:creationId xmlns:a16="http://schemas.microsoft.com/office/drawing/2014/main" id="{93CEF05A-DEAE-FC68-E193-2993257926A8}"/>
              </a:ext>
            </a:extLst>
          </p:cNvPr>
          <p:cNvSpPr/>
          <p:nvPr/>
        </p:nvSpPr>
        <p:spPr>
          <a:xfrm>
            <a:off x="194543" y="6528122"/>
            <a:ext cx="8027936" cy="96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TV, washer, dan kitchen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umum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termasuk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paling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positif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. Dengan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demikian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washer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menjadi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umum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yang paling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dan rating.</a:t>
            </a:r>
          </a:p>
        </p:txBody>
      </p:sp>
      <p:sp>
        <p:nvSpPr>
          <p:cNvPr id="3" name="Google Shape;209;p14">
            <a:extLst>
              <a:ext uri="{FF2B5EF4-FFF2-40B4-BE49-F238E27FC236}">
                <a16:creationId xmlns:a16="http://schemas.microsoft.com/office/drawing/2014/main" id="{86DDE9C4-1318-885C-4464-13945546D2E1}"/>
              </a:ext>
            </a:extLst>
          </p:cNvPr>
          <p:cNvSpPr/>
          <p:nvPr/>
        </p:nvSpPr>
        <p:spPr>
          <a:xfrm>
            <a:off x="1365243" y="3202505"/>
            <a:ext cx="891810" cy="30846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9;p14">
            <a:extLst>
              <a:ext uri="{FF2B5EF4-FFF2-40B4-BE49-F238E27FC236}">
                <a16:creationId xmlns:a16="http://schemas.microsoft.com/office/drawing/2014/main" id="{DC67158A-CA34-7C13-1234-95F331EEC94F}"/>
              </a:ext>
            </a:extLst>
          </p:cNvPr>
          <p:cNvSpPr/>
          <p:nvPr/>
        </p:nvSpPr>
        <p:spPr>
          <a:xfrm>
            <a:off x="10167976" y="7268889"/>
            <a:ext cx="820986" cy="281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448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>
          <a:extLst>
            <a:ext uri="{FF2B5EF4-FFF2-40B4-BE49-F238E27FC236}">
              <a16:creationId xmlns:a16="http://schemas.microsoft.com/office/drawing/2014/main" id="{D963A7B3-7843-6962-0DF6-56147194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4" descr="preencoded.png">
            <a:extLst>
              <a:ext uri="{FF2B5EF4-FFF2-40B4-BE49-F238E27FC236}">
                <a16:creationId xmlns:a16="http://schemas.microsoft.com/office/drawing/2014/main" id="{FE58C55D-4746-530E-649A-8A1FDFDF537F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12422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>
            <a:extLst>
              <a:ext uri="{FF2B5EF4-FFF2-40B4-BE49-F238E27FC236}">
                <a16:creationId xmlns:a16="http://schemas.microsoft.com/office/drawing/2014/main" id="{B23221C9-DD7E-DE5F-B373-D714F9F62882}"/>
              </a:ext>
            </a:extLst>
          </p:cNvPr>
          <p:cNvSpPr/>
          <p:nvPr/>
        </p:nvSpPr>
        <p:spPr>
          <a:xfrm>
            <a:off x="5000126" y="5840773"/>
            <a:ext cx="4421540" cy="1765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170;p12">
            <a:extLst>
              <a:ext uri="{FF2B5EF4-FFF2-40B4-BE49-F238E27FC236}">
                <a16:creationId xmlns:a16="http://schemas.microsoft.com/office/drawing/2014/main" id="{9F25B7DD-E9F6-9303-D029-2BF9D5F7F19C}"/>
              </a:ext>
            </a:extLst>
          </p:cNvPr>
          <p:cNvSpPr/>
          <p:nvPr/>
        </p:nvSpPr>
        <p:spPr>
          <a:xfrm>
            <a:off x="265708" y="116643"/>
            <a:ext cx="7202747" cy="156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Fasilitas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Sering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Umum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Bukan Berarti Paling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Berkorelasi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Terhadap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atau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C27AD-2F99-F4A8-3B1D-9AEAAE7A6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27" y="1812251"/>
            <a:ext cx="8324424" cy="4357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4D5AB-A5C6-078E-8CCE-B3A758444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172" y="1243913"/>
            <a:ext cx="5391573" cy="354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0B3289-0899-53AF-017D-A2F8D4823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172" y="4936079"/>
            <a:ext cx="5391573" cy="3236366"/>
          </a:xfrm>
          <a:prstGeom prst="rect">
            <a:avLst/>
          </a:prstGeom>
        </p:spPr>
      </p:pic>
      <p:sp>
        <p:nvSpPr>
          <p:cNvPr id="11" name="Google Shape;203;p14">
            <a:extLst>
              <a:ext uri="{FF2B5EF4-FFF2-40B4-BE49-F238E27FC236}">
                <a16:creationId xmlns:a16="http://schemas.microsoft.com/office/drawing/2014/main" id="{A30B7292-30FC-59B1-DBEB-FBA2E37DC5A5}"/>
              </a:ext>
            </a:extLst>
          </p:cNvPr>
          <p:cNvSpPr/>
          <p:nvPr/>
        </p:nvSpPr>
        <p:spPr>
          <a:xfrm>
            <a:off x="10197296" y="5395701"/>
            <a:ext cx="821803" cy="26432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6;p14">
            <a:extLst>
              <a:ext uri="{FF2B5EF4-FFF2-40B4-BE49-F238E27FC236}">
                <a16:creationId xmlns:a16="http://schemas.microsoft.com/office/drawing/2014/main" id="{5FA7FB71-8EC8-E852-E535-4B22AB1A15C7}"/>
              </a:ext>
            </a:extLst>
          </p:cNvPr>
          <p:cNvSpPr/>
          <p:nvPr/>
        </p:nvSpPr>
        <p:spPr>
          <a:xfrm>
            <a:off x="10301468" y="6459150"/>
            <a:ext cx="680071" cy="26432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96;p14">
            <a:extLst>
              <a:ext uri="{FF2B5EF4-FFF2-40B4-BE49-F238E27FC236}">
                <a16:creationId xmlns:a16="http://schemas.microsoft.com/office/drawing/2014/main" id="{14362437-C23E-8331-CEAA-068639CEB93B}"/>
              </a:ext>
            </a:extLst>
          </p:cNvPr>
          <p:cNvSpPr/>
          <p:nvPr/>
        </p:nvSpPr>
        <p:spPr>
          <a:xfrm>
            <a:off x="9855187" y="2917292"/>
            <a:ext cx="825409" cy="2813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CC9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3;p14">
            <a:extLst>
              <a:ext uri="{FF2B5EF4-FFF2-40B4-BE49-F238E27FC236}">
                <a16:creationId xmlns:a16="http://schemas.microsoft.com/office/drawing/2014/main" id="{9A599782-E5E9-BF9E-85C0-660FE34854B3}"/>
              </a:ext>
            </a:extLst>
          </p:cNvPr>
          <p:cNvSpPr/>
          <p:nvPr/>
        </p:nvSpPr>
        <p:spPr>
          <a:xfrm>
            <a:off x="9840409" y="3800327"/>
            <a:ext cx="821803" cy="264321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94;p14">
            <a:extLst>
              <a:ext uri="{FF2B5EF4-FFF2-40B4-BE49-F238E27FC236}">
                <a16:creationId xmlns:a16="http://schemas.microsoft.com/office/drawing/2014/main" id="{B9262B8A-57A6-4669-0529-4660C8D92F6E}"/>
              </a:ext>
            </a:extLst>
          </p:cNvPr>
          <p:cNvSpPr/>
          <p:nvPr/>
        </p:nvSpPr>
        <p:spPr>
          <a:xfrm>
            <a:off x="346943" y="6680522"/>
            <a:ext cx="8027936" cy="960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Fireplace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jarang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dijumpai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tapi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termasuk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paling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positif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Calibri"/>
                <a:ea typeface="Calibri"/>
                <a:cs typeface="Calibri"/>
                <a:sym typeface="Calibri"/>
              </a:rPr>
              <a:t> dan rating.</a:t>
            </a:r>
          </a:p>
        </p:txBody>
      </p:sp>
    </p:spTree>
    <p:extLst>
      <p:ext uri="{BB962C8B-B14F-4D97-AF65-F5344CB8AC3E}">
        <p14:creationId xmlns:p14="http://schemas.microsoft.com/office/powerpoint/2010/main" val="1500536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3914" y="3153350"/>
            <a:ext cx="492015" cy="53098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793790" y="3045976"/>
            <a:ext cx="6803708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Tentang Airbnb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Airbnb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adalah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platform global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pengalaman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perjalanan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jutaan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listing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seluruh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dunia, Airbnb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merevolusi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cara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orang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bepergian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menemukan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tempat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menginap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69;p3" descr="preencoded.png">
            <a:extLst>
              <a:ext uri="{FF2B5EF4-FFF2-40B4-BE49-F238E27FC236}">
                <a16:creationId xmlns:a16="http://schemas.microsoft.com/office/drawing/2014/main" id="{0FF36515-8C54-E71F-0808-B5A45D30A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7150" y="3344"/>
            <a:ext cx="546325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/>
          <p:nvPr/>
        </p:nvSpPr>
        <p:spPr>
          <a:xfrm>
            <a:off x="277792" y="104172"/>
            <a:ext cx="7974957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Data Preprocessing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Google Shape;219;p15"/>
          <p:cNvGrpSpPr/>
          <p:nvPr/>
        </p:nvGrpSpPr>
        <p:grpSpPr>
          <a:xfrm>
            <a:off x="1248146" y="1922673"/>
            <a:ext cx="6619463" cy="4949740"/>
            <a:chOff x="1276390" y="3899"/>
            <a:chExt cx="6619463" cy="4949740"/>
          </a:xfrm>
        </p:grpSpPr>
        <p:sp>
          <p:nvSpPr>
            <p:cNvPr id="226" name="Google Shape;226;p15"/>
            <p:cNvSpPr/>
            <p:nvPr/>
          </p:nvSpPr>
          <p:spPr>
            <a:xfrm rot="10800000">
              <a:off x="1798494" y="2627232"/>
              <a:ext cx="6083326" cy="1023506"/>
            </a:xfrm>
            <a:prstGeom prst="homePlate">
              <a:avLst>
                <a:gd name="adj" fmla="val 50000"/>
              </a:avLst>
            </a:prstGeom>
            <a:solidFill>
              <a:srgbClr val="4CC38C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 txBox="1"/>
            <p:nvPr/>
          </p:nvSpPr>
          <p:spPr>
            <a:xfrm>
              <a:off x="2054370" y="2627232"/>
              <a:ext cx="5827450" cy="102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1325" tIns="60950" rIns="113775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Membuat </a:t>
              </a:r>
              <a:r>
                <a:rPr lang="en-US" sz="16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fitur</a:t>
              </a: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baru </a:t>
              </a:r>
              <a:r>
                <a:rPr lang="en-US" sz="16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dari</a:t>
              </a: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fitur</a:t>
              </a: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yang </a:t>
              </a:r>
              <a:r>
                <a:rPr lang="en-US" sz="16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ada</a:t>
              </a:r>
              <a:endParaRPr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 rot="10800000">
              <a:off x="1788143" y="3899"/>
              <a:ext cx="6083326" cy="1023506"/>
            </a:xfrm>
            <a:prstGeom prst="homePlate">
              <a:avLst>
                <a:gd name="adj" fmla="val 50000"/>
              </a:avLst>
            </a:prstGeom>
            <a:solidFill>
              <a:srgbClr val="599BD5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5"/>
            <p:cNvSpPr txBox="1"/>
            <p:nvPr/>
          </p:nvSpPr>
          <p:spPr>
            <a:xfrm>
              <a:off x="2044019" y="3899"/>
              <a:ext cx="5827450" cy="102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1325" tIns="60950" rIns="113775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Imputasi</a:t>
              </a: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Missing Values</a:t>
              </a:r>
              <a:endParaRPr dirty="0"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1276390" y="3899"/>
              <a:ext cx="1023506" cy="1023506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 rot="10800000">
              <a:off x="1788143" y="1332930"/>
              <a:ext cx="6083326" cy="1023506"/>
            </a:xfrm>
            <a:prstGeom prst="homePlate">
              <a:avLst>
                <a:gd name="adj" fmla="val 50000"/>
              </a:avLst>
            </a:prstGeom>
            <a:solidFill>
              <a:srgbClr val="52CBCC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 txBox="1"/>
            <p:nvPr/>
          </p:nvSpPr>
          <p:spPr>
            <a:xfrm>
              <a:off x="2044019" y="1332930"/>
              <a:ext cx="5827450" cy="102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1325" tIns="60950" rIns="113775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Menghapus fitur yang tidak relevan untuk analisis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1276390" y="1332930"/>
              <a:ext cx="1023506" cy="102350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276390" y="2661960"/>
              <a:ext cx="1023506" cy="1023506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 rot="10800000">
              <a:off x="1812527" y="3905749"/>
              <a:ext cx="6083326" cy="1023506"/>
            </a:xfrm>
            <a:prstGeom prst="homePlate">
              <a:avLst>
                <a:gd name="adj" fmla="val 50000"/>
              </a:avLst>
            </a:prstGeom>
            <a:solidFill>
              <a:srgbClr val="6FAB46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 txBox="1"/>
            <p:nvPr/>
          </p:nvSpPr>
          <p:spPr>
            <a:xfrm>
              <a:off x="2044019" y="3930133"/>
              <a:ext cx="5827450" cy="1023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1325" tIns="60950" rIns="113775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 Encoding untuk fitur biner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Ordinal Encoding untuk fitur ordinal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Dummy Encoding untuk fitur nominal</a:t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1276390" y="3893557"/>
              <a:ext cx="1023506" cy="1023506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48;p17" descr="preencoded.png">
            <a:extLst>
              <a:ext uri="{FF2B5EF4-FFF2-40B4-BE49-F238E27FC236}">
                <a16:creationId xmlns:a16="http://schemas.microsoft.com/office/drawing/2014/main" id="{F6B2EB9D-5BAD-47C4-E555-D1DF274FB347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939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Model yang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Digunakan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dalam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Analisis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Regresi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1;p16">
            <a:extLst>
              <a:ext uri="{FF2B5EF4-FFF2-40B4-BE49-F238E27FC236}">
                <a16:creationId xmlns:a16="http://schemas.microsoft.com/office/drawing/2014/main" id="{44469856-4F59-A3E8-2FA9-FB67A460F7B6}"/>
              </a:ext>
            </a:extLst>
          </p:cNvPr>
          <p:cNvSpPr/>
          <p:nvPr/>
        </p:nvSpPr>
        <p:spPr>
          <a:xfrm>
            <a:off x="416689" y="1064872"/>
            <a:ext cx="13808596" cy="637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Linear Regression (Base Model)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dasar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memodelkan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hubungan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linear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antara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target.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Lasso Regression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Regresi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linear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regularisasi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L1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menyusutkan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beberapa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koefisien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menjadi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nol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membantu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seleksi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Ridge Regression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Regresi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linear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regularisasi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L2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menyusutkan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nilai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koefisien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tanpa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menghilangkannya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sepenuhnya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Random Forest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berbasis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bagging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menggabungkan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pohon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keputusan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prediksinya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XGBoost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Algoritma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menggunakan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teknik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gradient boosting,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efisien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menangani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kompleks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LightGBM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boosting yang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cepat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efisien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menangani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dataset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285750" marR="0" lvl="0" indent="-28575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CatBoost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Wingdings" panose="05000000000000000000" pitchFamily="2" charset="2"/>
              </a:rPr>
              <a:t> 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Wingdings" panose="05000000000000000000" pitchFamily="2" charset="2"/>
              </a:rPr>
              <a:t>Terbaik</a:t>
            </a:r>
            <a:b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Algoritma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boosting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dioptimalkan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menangani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kategori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mengurangi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overfitting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teknik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pemrosesan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khusus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7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939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0;p12">
            <a:extLst>
              <a:ext uri="{FF2B5EF4-FFF2-40B4-BE49-F238E27FC236}">
                <a16:creationId xmlns:a16="http://schemas.microsoft.com/office/drawing/2014/main" id="{8BBC7261-9074-893C-C94E-010A4DC3488F}"/>
              </a:ext>
            </a:extLst>
          </p:cNvPr>
          <p:cNvSpPr/>
          <p:nvPr/>
        </p:nvSpPr>
        <p:spPr>
          <a:xfrm>
            <a:off x="308808" y="464845"/>
            <a:ext cx="14098984" cy="6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000"/>
              <a:buFont typeface="Inconsolata"/>
              <a:buNone/>
            </a:pP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Performa Model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Terbaik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Masih Perlu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Peningkatan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41;p16">
            <a:extLst>
              <a:ext uri="{FF2B5EF4-FFF2-40B4-BE49-F238E27FC236}">
                <a16:creationId xmlns:a16="http://schemas.microsoft.com/office/drawing/2014/main" id="{C8DE0533-CBF9-0DE3-11A4-5CD99662D998}"/>
              </a:ext>
            </a:extLst>
          </p:cNvPr>
          <p:cNvSpPr/>
          <p:nvPr/>
        </p:nvSpPr>
        <p:spPr>
          <a:xfrm>
            <a:off x="405113" y="1055227"/>
            <a:ext cx="13658128" cy="6952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R-squared (54%)</a:t>
            </a:r>
            <a:b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mampu menjelaskan 54% variasi harga penginapan Airbnb berdasarkan fitur yang digunakan. Nilai ini cukup rendah, </a:t>
            </a:r>
            <a:r>
              <a:rPr lang="it-IT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Kemungkinan disebabkan oleh faktor lain yang sangat mempengaruhi harga tapi tidak dimasukkan dalam analisis.</a:t>
            </a:r>
          </a:p>
          <a:p>
            <a:pPr marL="285750" marR="0" lvl="0" indent="-28575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endParaRPr lang="it-IT"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85750" marR="0" lvl="0" indent="-28575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MAPE (38,72%)</a:t>
            </a:r>
            <a:b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Rata-rata kesalahan prediksi adalah sekitar 38,72% dari harga sebenarnya, yang dianggap cukup tinggi untuk aplikasi bisnis.</a:t>
            </a:r>
          </a:p>
          <a:p>
            <a:pPr marL="285750" marR="0" lvl="0" indent="-28575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endParaRPr lang="it-IT"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85750" marR="0" lvl="0" indent="-28575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RMSE ($137,86) &amp; MAE ($76,65)</a:t>
            </a:r>
            <a:b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memiliki tingkat kesalahan yang relatif cukup besar, dengan deviasi standar kesalahan prediksi sekitar $137,86 jika dibandingkan standar deviasi dari target yaitu $205,3. Selain itu nilai RMSE juga jauh lebih besar dari MAE, yang menunjukkan adanya kesalahan besar dalam beberapa prediksi. </a:t>
            </a:r>
            <a:r>
              <a:rPr lang="it-IT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Dampaknya, bisa menyebabkan penginapan tidak laku/mendapat ulasan yang buruk jika terlalu mahal, atau terlalu laku namun tidak menguntungkan jika terlalu murah.</a:t>
            </a:r>
            <a:endParaRPr lang="it-IT" sz="180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89C5ADD6-FD31-CB08-4F4C-D0B8406E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48;p17" descr="preencoded.png">
            <a:extLst>
              <a:ext uri="{FF2B5EF4-FFF2-40B4-BE49-F238E27FC236}">
                <a16:creationId xmlns:a16="http://schemas.microsoft.com/office/drawing/2014/main" id="{AA9B6008-6D08-DC22-87E2-696A3D3B2CA6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939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>
            <a:extLst>
              <a:ext uri="{FF2B5EF4-FFF2-40B4-BE49-F238E27FC236}">
                <a16:creationId xmlns:a16="http://schemas.microsoft.com/office/drawing/2014/main" id="{F7AC51DD-D075-075E-E54D-9E5C19E4CDB2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Model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Gagal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dalam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Memprediksi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Eksklusif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1;p16">
            <a:extLst>
              <a:ext uri="{FF2B5EF4-FFF2-40B4-BE49-F238E27FC236}">
                <a16:creationId xmlns:a16="http://schemas.microsoft.com/office/drawing/2014/main" id="{DA71A034-39CE-7B12-6A08-572EE3BE3555}"/>
              </a:ext>
            </a:extLst>
          </p:cNvPr>
          <p:cNvSpPr/>
          <p:nvPr/>
        </p:nvSpPr>
        <p:spPr>
          <a:xfrm>
            <a:off x="590310" y="1516281"/>
            <a:ext cx="2071868" cy="166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R-squared : 54% </a:t>
            </a:r>
            <a:endParaRPr lang="it-IT" sz="1800" dirty="0">
              <a:solidFill>
                <a:srgbClr val="DAD1E6"/>
              </a:solidFill>
            </a:endParaRPr>
          </a:p>
          <a:p>
            <a:pPr marL="0" marR="0" lvl="0" indent="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MAE	   : $76,65</a:t>
            </a:r>
          </a:p>
          <a:p>
            <a:pPr>
              <a:lnSpc>
                <a:spcPct val="162857"/>
              </a:lnSpc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MAPE	   : 38,72%</a:t>
            </a:r>
          </a:p>
          <a:p>
            <a:pPr>
              <a:lnSpc>
                <a:spcPct val="162857"/>
              </a:lnSpc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RMSE	   : $137,86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242758-E3FA-103E-4DB0-E52D5818228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2662180" y="2361236"/>
            <a:ext cx="1770924" cy="9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241;p16">
            <a:extLst>
              <a:ext uri="{FF2B5EF4-FFF2-40B4-BE49-F238E27FC236}">
                <a16:creationId xmlns:a16="http://schemas.microsoft.com/office/drawing/2014/main" id="{4CD9CDB1-DFEE-6B7F-3E00-EF714145EBDE}"/>
              </a:ext>
            </a:extLst>
          </p:cNvPr>
          <p:cNvSpPr/>
          <p:nvPr/>
        </p:nvSpPr>
        <p:spPr>
          <a:xfrm>
            <a:off x="4548854" y="1527856"/>
            <a:ext cx="2106590" cy="166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R-squared : 54% </a:t>
            </a:r>
            <a:endParaRPr lang="it-IT" sz="1800" dirty="0">
              <a:solidFill>
                <a:srgbClr val="DAD1E6"/>
              </a:solidFill>
            </a:endParaRPr>
          </a:p>
          <a:p>
            <a:pPr marL="0" marR="0" lvl="0" indent="0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MAE	   : $76,58</a:t>
            </a:r>
          </a:p>
          <a:p>
            <a:pPr>
              <a:lnSpc>
                <a:spcPct val="162857"/>
              </a:lnSpc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MAPE	   : 39,12%</a:t>
            </a:r>
          </a:p>
          <a:p>
            <a:pPr>
              <a:lnSpc>
                <a:spcPct val="162857"/>
              </a:lnSpc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RMSE	   : $137,04</a:t>
            </a:r>
          </a:p>
        </p:txBody>
      </p:sp>
      <p:sp>
        <p:nvSpPr>
          <p:cNvPr id="17" name="Google Shape;241;p16">
            <a:extLst>
              <a:ext uri="{FF2B5EF4-FFF2-40B4-BE49-F238E27FC236}">
                <a16:creationId xmlns:a16="http://schemas.microsoft.com/office/drawing/2014/main" id="{6F1F6B73-A134-B504-BE36-DFAA1A0B186A}"/>
              </a:ext>
            </a:extLst>
          </p:cNvPr>
          <p:cNvSpPr/>
          <p:nvPr/>
        </p:nvSpPr>
        <p:spPr>
          <a:xfrm>
            <a:off x="2662178" y="2025570"/>
            <a:ext cx="177092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Hyperparameter</a:t>
            </a:r>
          </a:p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Tuning</a:t>
            </a:r>
          </a:p>
        </p:txBody>
      </p:sp>
      <p:sp>
        <p:nvSpPr>
          <p:cNvPr id="20" name="Google Shape;241;p16">
            <a:extLst>
              <a:ext uri="{FF2B5EF4-FFF2-40B4-BE49-F238E27FC236}">
                <a16:creationId xmlns:a16="http://schemas.microsoft.com/office/drawing/2014/main" id="{5832B35B-8FBB-EC61-243E-246FFDFAF074}"/>
              </a:ext>
            </a:extLst>
          </p:cNvPr>
          <p:cNvSpPr/>
          <p:nvPr/>
        </p:nvSpPr>
        <p:spPr>
          <a:xfrm>
            <a:off x="590310" y="3528349"/>
            <a:ext cx="6377649" cy="23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Performa model relatif sama setelah hyperparameter tuning.</a:t>
            </a:r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ini tampaknya memberikan hasil prediksi yang terlalu murah untuk penginapan yang terlalu mahal, kemungkinan inilah penyebab tingginya RMSE &amp; MAPE.</a:t>
            </a:r>
            <a:endParaRPr lang="it-IT"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BEBE0-40CA-939E-3C22-FA81EE1D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43" y="1349969"/>
            <a:ext cx="6967957" cy="6879631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B6254F99-8F4D-2779-EF34-AA565D36BEA6}"/>
              </a:ext>
            </a:extLst>
          </p:cNvPr>
          <p:cNvSpPr/>
          <p:nvPr/>
        </p:nvSpPr>
        <p:spPr>
          <a:xfrm>
            <a:off x="6539700" y="2012064"/>
            <a:ext cx="231494" cy="324089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E0941B2-EA1C-C67F-51CF-C9FE13F12838}"/>
              </a:ext>
            </a:extLst>
          </p:cNvPr>
          <p:cNvSpPr/>
          <p:nvPr/>
        </p:nvSpPr>
        <p:spPr>
          <a:xfrm>
            <a:off x="6539700" y="2914892"/>
            <a:ext cx="231494" cy="324089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0C2EC997-B3D5-A063-C8C1-9FD409CE38CE}"/>
              </a:ext>
            </a:extLst>
          </p:cNvPr>
          <p:cNvSpPr/>
          <p:nvPr/>
        </p:nvSpPr>
        <p:spPr>
          <a:xfrm rot="10800000">
            <a:off x="6539700" y="2431651"/>
            <a:ext cx="231494" cy="3240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183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>
          <a:extLst>
            <a:ext uri="{FF2B5EF4-FFF2-40B4-BE49-F238E27FC236}">
              <a16:creationId xmlns:a16="http://schemas.microsoft.com/office/drawing/2014/main" id="{5F1A187B-E867-1958-31BB-0FB12B11E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48;p17" descr="preencoded.png">
            <a:extLst>
              <a:ext uri="{FF2B5EF4-FFF2-40B4-BE49-F238E27FC236}">
                <a16:creationId xmlns:a16="http://schemas.microsoft.com/office/drawing/2014/main" id="{38810EF8-7233-F178-F0F2-E9DCF930F0AC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-939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>
            <a:extLst>
              <a:ext uri="{FF2B5EF4-FFF2-40B4-BE49-F238E27FC236}">
                <a16:creationId xmlns:a16="http://schemas.microsoft.com/office/drawing/2014/main" id="{3C416054-25ED-7F08-0705-6AA8917C4DA0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Rekomendasi</a:t>
            </a:r>
            <a:r>
              <a:rPr lang="en-US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8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Bisnis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41;p16">
            <a:extLst>
              <a:ext uri="{FF2B5EF4-FFF2-40B4-BE49-F238E27FC236}">
                <a16:creationId xmlns:a16="http://schemas.microsoft.com/office/drawing/2014/main" id="{A6507782-A457-3583-94C9-949EBA70CABD}"/>
              </a:ext>
            </a:extLst>
          </p:cNvPr>
          <p:cNvSpPr/>
          <p:nvPr/>
        </p:nvSpPr>
        <p:spPr>
          <a:xfrm>
            <a:off x="590310" y="1018571"/>
            <a:ext cx="6377649" cy="656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 algn="just">
              <a:lnSpc>
                <a:spcPct val="162857"/>
              </a:lnSpc>
              <a:buClr>
                <a:srgbClr val="FF7C80"/>
              </a:buClr>
              <a:buFont typeface="Wingdings" panose="05000000000000000000" pitchFamily="2" charset="2"/>
              <a:buChar char="Ø"/>
            </a:pPr>
            <a:endParaRPr lang="it-IT"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85750" marR="0" lvl="0" indent="-28575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Model tampaknya masih cukup reliabel untuk prediksi harga penginapan pada umumnya, masih dapat digunakan untuk membantu menentukan harga untuk penginapan biasa.</a:t>
            </a:r>
          </a:p>
          <a:p>
            <a:pPr marL="285750" marR="0" lvl="0" indent="-28575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Font typeface="Wingdings" panose="05000000000000000000" pitchFamily="2" charset="2"/>
              <a:buChar char="Ø"/>
            </a:pPr>
            <a:endParaRPr lang="it-IT"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85750" indent="-285750" algn="just">
              <a:lnSpc>
                <a:spcPct val="162857"/>
              </a:lnSpc>
              <a:buClr>
                <a:srgbClr val="FF7C80"/>
              </a:buClr>
              <a:buFont typeface="Wingdings" panose="05000000000000000000" pitchFamily="2" charset="2"/>
              <a:buChar char="Ø"/>
            </a:pPr>
            <a:r>
              <a:rPr lang="it-IT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 meningkatkan performa model, perlu memasukkan fitur yang mungkin relevan seperti occupancy rate, tingkat permintaan berdasarkan waktu &amp; seasonalitas, ketersediaan kamar, sentimen ulasan, dll. Lebih bagus lagi jika ada fitur yang berkaitan dengan karakteristik penginapan eksklusif.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004A3-87E0-FC91-A4A7-3A110D15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443" y="1349969"/>
            <a:ext cx="6967957" cy="68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2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48;p17" descr="preencoded.png">
            <a:extLst>
              <a:ext uri="{FF2B5EF4-FFF2-40B4-BE49-F238E27FC236}">
                <a16:creationId xmlns:a16="http://schemas.microsoft.com/office/drawing/2014/main" id="{F0FF718C-A4EA-5D40-0003-4E770363989C}"/>
              </a:ext>
            </a:extLst>
          </p:cNvPr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E983BA95-D9A6-456A-B532-2D0B4B5C666F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Faktor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Ukuran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dan Lokasi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Menjadi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Faktor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Terpenting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bagi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Model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Catboost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dalam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Akurasi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Prediksi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Harga,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Sedangkan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Tipe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Properti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Dan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Neighbourhood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Tidak Begitu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Berpengaruh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CC7AAD-3C75-88C3-D77D-D6D8EF1F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08" y="1922678"/>
            <a:ext cx="12216384" cy="57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1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08E2-22F5-7034-9FD7-E4D0E3FD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48;p17" descr="preencoded.png">
            <a:extLst>
              <a:ext uri="{FF2B5EF4-FFF2-40B4-BE49-F238E27FC236}">
                <a16:creationId xmlns:a16="http://schemas.microsoft.com/office/drawing/2014/main" id="{B6A6B6FC-C9E8-0781-C59E-A6D599C76B68}"/>
              </a:ext>
            </a:extLst>
          </p:cNvPr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-2315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5DF55155-CB6A-2DBF-8F08-8BDDB2DFAD3F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Ukuran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Penginapan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Sangat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Berpengaruh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pada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Fluktuasi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Harga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955A4-1C25-3122-1988-5D5DFC02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9" t="1186" r="48994" b="92054"/>
          <a:stretch/>
        </p:blipFill>
        <p:spPr>
          <a:xfrm>
            <a:off x="214437" y="1332330"/>
            <a:ext cx="7034755" cy="275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A38278-10A4-54B6-EF50-6CA72008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6" t="24037" r="50224" b="69466"/>
          <a:stretch/>
        </p:blipFill>
        <p:spPr>
          <a:xfrm>
            <a:off x="237781" y="4769390"/>
            <a:ext cx="7142353" cy="275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A7F30E-D179-D0E4-FA4A-AA75E1B16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201" t="1134" b="91861"/>
          <a:stretch/>
        </p:blipFill>
        <p:spPr>
          <a:xfrm>
            <a:off x="7586278" y="1355480"/>
            <a:ext cx="6831560" cy="2759320"/>
          </a:xfrm>
          <a:prstGeom prst="rect">
            <a:avLst/>
          </a:prstGeom>
        </p:spPr>
      </p:pic>
      <p:sp>
        <p:nvSpPr>
          <p:cNvPr id="15" name="Google Shape;269;p19">
            <a:extLst>
              <a:ext uri="{FF2B5EF4-FFF2-40B4-BE49-F238E27FC236}">
                <a16:creationId xmlns:a16="http://schemas.microsoft.com/office/drawing/2014/main" id="{52A8C4A4-8C7F-F0F7-DFD4-3C708B22662E}"/>
              </a:ext>
            </a:extLst>
          </p:cNvPr>
          <p:cNvSpPr/>
          <p:nvPr/>
        </p:nvSpPr>
        <p:spPr>
          <a:xfrm>
            <a:off x="7667304" y="4680284"/>
            <a:ext cx="6544984" cy="2848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Jika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mandi,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semakin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juga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meningkat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pesat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bahkan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peningkatannya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bisa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$600.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tidak lagi naik Ketika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mandi &gt;4,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bahkan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turun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Ketika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&gt;3.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Meski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return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tinggi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, perlu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diingat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bahwa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mendirikan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membutuhkan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modal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juga.</a:t>
            </a:r>
            <a:endParaRPr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39129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0356-BAF2-C462-2D11-CFDCC08B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48;p17" descr="preencoded.png">
            <a:extLst>
              <a:ext uri="{FF2B5EF4-FFF2-40B4-BE49-F238E27FC236}">
                <a16:creationId xmlns:a16="http://schemas.microsoft.com/office/drawing/2014/main" id="{458B031D-356B-72A3-43ED-AE1E7E35A24E}"/>
              </a:ext>
            </a:extLst>
          </p:cNvPr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-2315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4F840187-6330-203D-F19B-514650951CF5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Kawasan Juga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Merupakan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Faktor Penting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Dalam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Penentuan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Harga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B24BC5-0426-6087-C638-189BB064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" t="8729" r="49236" b="84511"/>
          <a:stretch/>
        </p:blipFill>
        <p:spPr>
          <a:xfrm>
            <a:off x="214437" y="1332330"/>
            <a:ext cx="7034755" cy="275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FF9AFB-1999-BD22-8AD7-29AC53A8DB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5" t="39217" r="50145" b="54286"/>
          <a:stretch/>
        </p:blipFill>
        <p:spPr>
          <a:xfrm>
            <a:off x="237781" y="4769390"/>
            <a:ext cx="7142353" cy="275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BEC46-A149-B599-6659-53367416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17" t="8342" r="-1916" b="84346"/>
          <a:stretch/>
        </p:blipFill>
        <p:spPr>
          <a:xfrm>
            <a:off x="7870978" y="1355480"/>
            <a:ext cx="6544985" cy="2759320"/>
          </a:xfrm>
          <a:prstGeom prst="rect">
            <a:avLst/>
          </a:prstGeom>
        </p:spPr>
      </p:pic>
      <p:sp>
        <p:nvSpPr>
          <p:cNvPr id="15" name="Google Shape;269;p19">
            <a:extLst>
              <a:ext uri="{FF2B5EF4-FFF2-40B4-BE49-F238E27FC236}">
                <a16:creationId xmlns:a16="http://schemas.microsoft.com/office/drawing/2014/main" id="{FE4967D0-D944-6CCC-3F88-EDE99A49D477}"/>
              </a:ext>
            </a:extLst>
          </p:cNvPr>
          <p:cNvSpPr/>
          <p:nvPr/>
        </p:nvSpPr>
        <p:spPr>
          <a:xfrm>
            <a:off x="7667304" y="4668253"/>
            <a:ext cx="6544984" cy="286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Prediksi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hampir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sesuai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hasil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eksplorasi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dimana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berada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bagian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utara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dekat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pusat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kota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San Francisco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cenderung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mahal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selisih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$100.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menurut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model,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berada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terlalu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jauh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pusat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kota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(&gt;7km)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berada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bagian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paling barat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justru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mahal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bahkan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selisih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$150.</a:t>
            </a:r>
            <a:endParaRPr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048575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492C3-9DFE-6057-7CD9-84A338E0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CED02FA9-E211-FC06-E518-13CDF81B4526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Harga yang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Terlalu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Mahal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dapat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Menyebabkan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Penginapan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tidak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Laku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714F9-98CF-F00B-1E6C-CBA78FCE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7" t="16392" r="49236" b="76848"/>
          <a:stretch/>
        </p:blipFill>
        <p:spPr>
          <a:xfrm>
            <a:off x="459852" y="4920713"/>
            <a:ext cx="7034755" cy="2759320"/>
          </a:xfrm>
          <a:prstGeom prst="rect">
            <a:avLst/>
          </a:prstGeom>
        </p:spPr>
      </p:pic>
      <p:sp>
        <p:nvSpPr>
          <p:cNvPr id="15" name="Google Shape;269;p19">
            <a:extLst>
              <a:ext uri="{FF2B5EF4-FFF2-40B4-BE49-F238E27FC236}">
                <a16:creationId xmlns:a16="http://schemas.microsoft.com/office/drawing/2014/main" id="{38371194-335F-D10E-203C-D5A1D6B423A6}"/>
              </a:ext>
            </a:extLst>
          </p:cNvPr>
          <p:cNvSpPr/>
          <p:nvPr/>
        </p:nvSpPr>
        <p:spPr>
          <a:xfrm>
            <a:off x="7731888" y="4828582"/>
            <a:ext cx="6285055" cy="295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Ternyata 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justru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memprediksi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diulas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rendah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Jika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dilihat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distribusi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sejak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review pertama,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terlihat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bahwa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disini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bukan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baru, jadi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ulasan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sedikit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merupakan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indikasi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kurang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laku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mungkin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disebabkan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karena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mahal.</a:t>
            </a:r>
            <a:endParaRPr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9CF29-6F58-A62C-D680-4BD4679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0" y="1231933"/>
            <a:ext cx="11030673" cy="33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3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12EA1-343E-E447-224C-7C5110CD3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48;p17" descr="preencoded.png">
            <a:extLst>
              <a:ext uri="{FF2B5EF4-FFF2-40B4-BE49-F238E27FC236}">
                <a16:creationId xmlns:a16="http://schemas.microsoft.com/office/drawing/2014/main" id="{B74011E8-4649-FBE6-E2FB-EAF8485F47D2}"/>
              </a:ext>
            </a:extLst>
          </p:cNvPr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77E77954-6176-0257-5199-59B337F6F066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Hanya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Penginapan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Dengan Rating Tinggi yang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dapat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Memasang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Harga Mahal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07A36E-7875-E18F-5A0E-7FADACF2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85" t="15930" r="-1284" b="76758"/>
          <a:stretch/>
        </p:blipFill>
        <p:spPr>
          <a:xfrm>
            <a:off x="7683632" y="1526159"/>
            <a:ext cx="6648056" cy="2802774"/>
          </a:xfrm>
          <a:prstGeom prst="rect">
            <a:avLst/>
          </a:prstGeom>
        </p:spPr>
      </p:pic>
      <p:sp>
        <p:nvSpPr>
          <p:cNvPr id="2" name="Google Shape;269;p19">
            <a:extLst>
              <a:ext uri="{FF2B5EF4-FFF2-40B4-BE49-F238E27FC236}">
                <a16:creationId xmlns:a16="http://schemas.microsoft.com/office/drawing/2014/main" id="{D58E72C5-332A-1B4D-76CE-410A43F13A39}"/>
              </a:ext>
            </a:extLst>
          </p:cNvPr>
          <p:cNvSpPr/>
          <p:nvPr/>
        </p:nvSpPr>
        <p:spPr>
          <a:xfrm>
            <a:off x="482581" y="5594659"/>
            <a:ext cx="13665240" cy="204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Hal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serupa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juga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terjadi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pada rating, dimana model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memprediksi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dengan rating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tinggi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mahal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karena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sebaran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serupa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Tampaknya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harus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rating yang bagus agar bisa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memasang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tarif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yang lebih mahal.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Meski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begitu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pengaruh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rating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prediksi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oleh model tidak begitu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A5BA6-8B3B-6A8F-FC42-113CD92EA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80" y="1503009"/>
            <a:ext cx="6464191" cy="39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5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7150" y="3344"/>
            <a:ext cx="546325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782032" y="2294681"/>
            <a:ext cx="70656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400"/>
              <a:buFont typeface="Inconsolata"/>
              <a:buNone/>
            </a:pPr>
            <a:r>
              <a:rPr lang="en-US" sz="240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Tantangan Penetapan Harga di Airbnb</a:t>
            </a:r>
            <a:endParaRPr/>
          </a:p>
          <a:p>
            <a:pPr marL="0" marR="0" lvl="0" indent="0" algn="l" rtl="0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400"/>
              <a:buFont typeface="Inconsolata"/>
              <a:buNone/>
            </a:pPr>
            <a:r>
              <a:rPr lang="en-US" sz="240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bagi Pengembang/Pemilik Penginapan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82032" y="3512696"/>
            <a:ext cx="6973006" cy="357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Persaingan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Airbnb sangat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ketat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Tuan rumah harus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menetapkan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cukup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menarik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bagi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tanpa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mengorbankan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keuntungan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Harga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terlalu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tinggi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bisa membuat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sepi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sedangkan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terlalu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rendah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mengurangi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profitabilitas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Faktor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seperti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lokasi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ulasan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juga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mempengaruhi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strategi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Diperlukan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pendekatan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berbasis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agar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tetap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kompetitif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dan optimal.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778A2-DC36-D47A-6129-2A631F7F2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48;p17" descr="preencoded.png">
            <a:extLst>
              <a:ext uri="{FF2B5EF4-FFF2-40B4-BE49-F238E27FC236}">
                <a16:creationId xmlns:a16="http://schemas.microsoft.com/office/drawing/2014/main" id="{D6018095-8869-B3B5-E7B2-F6E2BCBC8419}"/>
              </a:ext>
            </a:extLst>
          </p:cNvPr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0" y="-2315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42;p16">
            <a:extLst>
              <a:ext uri="{FF2B5EF4-FFF2-40B4-BE49-F238E27FC236}">
                <a16:creationId xmlns:a16="http://schemas.microsoft.com/office/drawing/2014/main" id="{2E31F015-2C9B-A8EC-7BFC-515C816939BA}"/>
              </a:ext>
            </a:extLst>
          </p:cNvPr>
          <p:cNvSpPr/>
          <p:nvPr/>
        </p:nvSpPr>
        <p:spPr>
          <a:xfrm>
            <a:off x="590310" y="347240"/>
            <a:ext cx="13808596" cy="67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73437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200"/>
              <a:buFont typeface="Inconsolata"/>
              <a:buNone/>
            </a:pP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Semakin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Banyak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Fasilitas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Justru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dapat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Menurunkan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 Harga</a:t>
            </a: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8A961-F816-9678-102B-1C074895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34" t="46837" r="49279" b="46403"/>
          <a:stretch/>
        </p:blipFill>
        <p:spPr>
          <a:xfrm>
            <a:off x="467106" y="1332330"/>
            <a:ext cx="7034755" cy="275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454971-34C0-075A-5121-9090463A7B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17" t="38702" r="-1916" b="53986"/>
          <a:stretch/>
        </p:blipFill>
        <p:spPr>
          <a:xfrm>
            <a:off x="7919972" y="1332330"/>
            <a:ext cx="6544985" cy="2759320"/>
          </a:xfrm>
          <a:prstGeom prst="rect">
            <a:avLst/>
          </a:prstGeom>
        </p:spPr>
      </p:pic>
      <p:sp>
        <p:nvSpPr>
          <p:cNvPr id="15" name="Google Shape;269;p19">
            <a:extLst>
              <a:ext uri="{FF2B5EF4-FFF2-40B4-BE49-F238E27FC236}">
                <a16:creationId xmlns:a16="http://schemas.microsoft.com/office/drawing/2014/main" id="{9C126B09-C2AA-171C-6ACF-C721CB431537}"/>
              </a:ext>
            </a:extLst>
          </p:cNvPr>
          <p:cNvSpPr/>
          <p:nvPr/>
        </p:nvSpPr>
        <p:spPr>
          <a:xfrm>
            <a:off x="403692" y="4769390"/>
            <a:ext cx="13808596" cy="275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cenderung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murah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menurut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model,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kecuali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jika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disediakan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memang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positif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Ini berarti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pemilik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dan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pengembang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perlu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memilih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mana saja yang perlu dan tidak perlu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disediakan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menghindari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kerugian</a:t>
            </a:r>
            <a:r>
              <a:rPr lang="en-US" sz="1750" b="1" dirty="0">
                <a:solidFill>
                  <a:srgbClr val="99CCFF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Meski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begitu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pengaruh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fasilitas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prediksi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oleh model tidak begitu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besar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Jadi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sebaiknya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pemilik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mengedepankan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faktor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lain yang lebih penting.</a:t>
            </a:r>
            <a:endParaRPr sz="1750" b="1" dirty="0">
              <a:solidFill>
                <a:srgbClr val="99CC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74618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0"/>
          <p:cNvSpPr/>
          <p:nvPr/>
        </p:nvSpPr>
        <p:spPr>
          <a:xfrm>
            <a:off x="7669152" y="3760410"/>
            <a:ext cx="515559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Sekian Terimakasih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91A4B75-A08A-2380-32FA-B0ACC0192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469237"/>
              </p:ext>
            </p:extLst>
          </p:nvPr>
        </p:nvGraphicFramePr>
        <p:xfrm>
          <a:off x="760066" y="863600"/>
          <a:ext cx="13110267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" descr="preencoded.png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5716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/>
          <p:nvPr/>
        </p:nvSpPr>
        <p:spPr>
          <a:xfrm>
            <a:off x="7014258" y="2691527"/>
            <a:ext cx="6822353" cy="87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4450"/>
              <a:buFont typeface="Inconsolata"/>
              <a:buNone/>
            </a:pPr>
            <a:r>
              <a:rPr lang="en-US" sz="445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Deskripsi Data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7014258" y="3796496"/>
            <a:ext cx="6822353" cy="174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Data yang digunakan berisi informasi tentang listing penginapan, lokasi, harga, fasilitas, dan ulasan listing Airbnb di San Francisco. Total ada 29 kolom dan 6434 baris.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8919" y="607599"/>
            <a:ext cx="5151550" cy="7118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7"/>
          <p:cNvSpPr/>
          <p:nvPr/>
        </p:nvSpPr>
        <p:spPr>
          <a:xfrm>
            <a:off x="1118790" y="220814"/>
            <a:ext cx="12392821" cy="971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3600"/>
              <a:buFont typeface="Inconsolata"/>
              <a:buNone/>
            </a:pPr>
            <a:r>
              <a:rPr lang="en-US" sz="3600" b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Harga Sewa Beberapa Penginapan jauh di atas rata-rata</a:t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4128876" y="5367497"/>
            <a:ext cx="6321410" cy="826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745" y="1691482"/>
            <a:ext cx="10124910" cy="39832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/>
          <p:nvPr/>
        </p:nvSpPr>
        <p:spPr>
          <a:xfrm>
            <a:off x="2971800" y="5979695"/>
            <a:ext cx="8686800" cy="139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 Sewa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angka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$159</a:t>
            </a:r>
            <a:endParaRPr dirty="0"/>
          </a:p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beberapa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eksklusif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bisa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hampir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$2000</a:t>
            </a:r>
            <a:endParaRPr dirty="0"/>
          </a:p>
          <a:p>
            <a:pPr marL="0" marR="0" lvl="0" indent="0" algn="ct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CCCFF"/>
              </a:buClr>
              <a:buSzPts val="1750"/>
              <a:buFont typeface="Fira Sans"/>
              <a:buNone/>
            </a:pP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Sedikitnya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eksklusif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menyebabkan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kesulitan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dalam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memprediksi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harganya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15;p7" descr="preencoded.png">
            <a:extLst>
              <a:ext uri="{FF2B5EF4-FFF2-40B4-BE49-F238E27FC236}">
                <a16:creationId xmlns:a16="http://schemas.microsoft.com/office/drawing/2014/main" id="{F1B28730-8592-2171-73F0-36C2AD01F7AB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11572" y="-11575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8"/>
          <p:cNvSpPr/>
          <p:nvPr/>
        </p:nvSpPr>
        <p:spPr>
          <a:xfrm>
            <a:off x="81025" y="219923"/>
            <a:ext cx="4907700" cy="12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400"/>
              <a:buFont typeface="Inconsolata"/>
              <a:buNone/>
            </a:pP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Variabel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Prediktor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Numerik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Memiliki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Korelasi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Lemah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2400" b="1" dirty="0" err="1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Terhadap</a:t>
            </a:r>
            <a:r>
              <a:rPr lang="en-US" sz="24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 Harga</a:t>
            </a:r>
            <a:endParaRPr dirty="0"/>
          </a:p>
        </p:txBody>
      </p:sp>
      <p:sp>
        <p:nvSpPr>
          <p:cNvPr id="129" name="Google Shape;129;p8"/>
          <p:cNvSpPr/>
          <p:nvPr/>
        </p:nvSpPr>
        <p:spPr>
          <a:xfrm>
            <a:off x="71373" y="1770930"/>
            <a:ext cx="4907666" cy="5254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mandi,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dan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kasur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merupakan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paling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Sehingga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berpotensi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menjadi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prediktor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750" dirty="0">
              <a:solidFill>
                <a:srgbClr val="DAD1E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Semua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fitur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tersebut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berkorelasi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positif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terhadap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jadi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disimpulkan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ada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indikasi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bisa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meningkat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memperbanyak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ditampung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mandi,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, dan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b="1" dirty="0" err="1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kasur</a:t>
            </a:r>
            <a:r>
              <a:rPr lang="en-US" sz="1750" b="1" dirty="0">
                <a:solidFill>
                  <a:srgbClr val="CCCCF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dirty="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9CC0F-44C1-D021-5F73-156989C8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16" y="0"/>
            <a:ext cx="9254118" cy="828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 descr="preencoded.png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"/>
          <p:cNvSpPr/>
          <p:nvPr/>
        </p:nvSpPr>
        <p:spPr>
          <a:xfrm>
            <a:off x="265708" y="116642"/>
            <a:ext cx="14098984" cy="121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 yang Mampu Menampung Banyak Tamu Cenderung Mahal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Namun Jarang Ditemukan</a:t>
            </a:r>
            <a:endParaRPr lang="sv-SE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682906" y="5764193"/>
            <a:ext cx="6041985" cy="138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yang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rendah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genap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umum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daripada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daya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ganjil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06" y="1425239"/>
            <a:ext cx="6041985" cy="424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8187" y="1425241"/>
            <a:ext cx="6169307" cy="4246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/>
          <p:nvPr/>
        </p:nvSpPr>
        <p:spPr>
          <a:xfrm>
            <a:off x="7778186" y="5671596"/>
            <a:ext cx="6169308" cy="19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Pada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grafik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di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kenaikan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rata-rata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sewa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mulai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stagnan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ketika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tampung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tamu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mencapai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10 orang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mungkin perlu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dapat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menyimpulkan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demikian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1750" b="1" dirty="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B5BC5ED5-D86A-7556-1D55-E8733093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 descr="preencoded.png">
            <a:extLst>
              <a:ext uri="{FF2B5EF4-FFF2-40B4-BE49-F238E27FC236}">
                <a16:creationId xmlns:a16="http://schemas.microsoft.com/office/drawing/2014/main" id="{9196BFCA-3CF3-6C9B-8568-C87362540D77}"/>
              </a:ext>
            </a:extLst>
          </p:cNvPr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7214-ACD5-E420-12F5-67C60CC9E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186" y="1425238"/>
            <a:ext cx="6169307" cy="4246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A9392D-F5EE-E6D3-3A9C-E69956D57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05" y="1425238"/>
            <a:ext cx="6041985" cy="4252009"/>
          </a:xfrm>
          <a:prstGeom prst="rect">
            <a:avLst/>
          </a:prstGeom>
        </p:spPr>
      </p:pic>
      <p:sp>
        <p:nvSpPr>
          <p:cNvPr id="137" name="Google Shape;137;p9">
            <a:extLst>
              <a:ext uri="{FF2B5EF4-FFF2-40B4-BE49-F238E27FC236}">
                <a16:creationId xmlns:a16="http://schemas.microsoft.com/office/drawing/2014/main" id="{B993F05D-3BB8-E201-BC59-662FE8AAE02C}"/>
              </a:ext>
            </a:extLst>
          </p:cNvPr>
          <p:cNvSpPr/>
          <p:nvPr/>
        </p:nvSpPr>
        <p:spPr>
          <a:xfrm>
            <a:off x="682906" y="5764193"/>
            <a:ext cx="6041985" cy="45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Mayoritas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penginapan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memiliki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1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saja.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9">
            <a:extLst>
              <a:ext uri="{FF2B5EF4-FFF2-40B4-BE49-F238E27FC236}">
                <a16:creationId xmlns:a16="http://schemas.microsoft.com/office/drawing/2014/main" id="{CC69CC34-DEC9-10CA-2940-754A9B2F1AD8}"/>
              </a:ext>
            </a:extLst>
          </p:cNvPr>
          <p:cNvSpPr/>
          <p:nvPr/>
        </p:nvSpPr>
        <p:spPr>
          <a:xfrm>
            <a:off x="7778186" y="5671596"/>
            <a:ext cx="6169308" cy="19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just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AD1E6"/>
              </a:buClr>
              <a:buSzPts val="1750"/>
              <a:buFont typeface="Fira Sans"/>
              <a:buNone/>
            </a:pP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Kenaikan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rata-rata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harga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terus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naik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seiring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dengan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,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namun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mungkin perlu lebih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banyak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data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membuktikan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tren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tersebut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untuk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jumlah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kamar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tidur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diatas</a:t>
            </a:r>
            <a:r>
              <a:rPr lang="en-US" sz="1750" dirty="0">
                <a:solidFill>
                  <a:srgbClr val="DAD1E6"/>
                </a:solidFill>
                <a:latin typeface="Fira Sans"/>
                <a:ea typeface="Fira Sans"/>
                <a:cs typeface="Fira Sans"/>
                <a:sym typeface="Fira Sans"/>
              </a:rPr>
              <a:t> 4.</a:t>
            </a:r>
            <a:endParaRPr sz="1750" b="1" dirty="0">
              <a:solidFill>
                <a:srgbClr val="CCCC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6;p9">
            <a:extLst>
              <a:ext uri="{FF2B5EF4-FFF2-40B4-BE49-F238E27FC236}">
                <a16:creationId xmlns:a16="http://schemas.microsoft.com/office/drawing/2014/main" id="{63AF531D-D543-8A91-0812-0E47BC2A63CD}"/>
              </a:ext>
            </a:extLst>
          </p:cNvPr>
          <p:cNvSpPr/>
          <p:nvPr/>
        </p:nvSpPr>
        <p:spPr>
          <a:xfrm>
            <a:off x="265708" y="116642"/>
            <a:ext cx="14098984" cy="121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Inconsolata"/>
                <a:sym typeface="Inconsolata"/>
              </a:rPr>
              <a:t>Penginapan yang Memiliki Banyak Kamar Tidur Cenderung Mahal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94CAF"/>
              </a:buClr>
              <a:buSzPts val="2800"/>
              <a:buFont typeface="Inconsolata"/>
              <a:buNone/>
            </a:pPr>
            <a:r>
              <a:rPr lang="sv-SE" sz="2800" b="1" dirty="0">
                <a:solidFill>
                  <a:srgbClr val="F94CAF"/>
                </a:solidFill>
                <a:latin typeface="Inconsolata"/>
                <a:ea typeface="Inconsolata"/>
                <a:cs typeface="Calibri"/>
                <a:sym typeface="Inconsolata"/>
              </a:rPr>
              <a:t>Namun Jarang Ditemukan</a:t>
            </a:r>
            <a:endParaRPr lang="sv-SE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55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2099</Words>
  <Application>Microsoft Office PowerPoint</Application>
  <PresentationFormat>Custom</PresentationFormat>
  <Paragraphs>155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Wingdings</vt:lpstr>
      <vt:lpstr>Arial</vt:lpstr>
      <vt:lpstr>Inconsolata</vt:lpstr>
      <vt:lpstr>Calibri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reza kusuma</cp:lastModifiedBy>
  <cp:revision>43</cp:revision>
  <dcterms:created xsi:type="dcterms:W3CDTF">2025-01-24T07:13:09Z</dcterms:created>
  <dcterms:modified xsi:type="dcterms:W3CDTF">2025-02-08T08:09:15Z</dcterms:modified>
</cp:coreProperties>
</file>